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474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17B28-676F-469A-BF37-08D0281060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A02DF0-8C97-483A-B67A-6A726EA839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9C7E35-0358-429E-AD25-898E0BFE97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8C0F70-DAAE-490D-8574-BFAFBEE88801}" type="datetimeFigureOut">
              <a:rPr lang="en-US" smtClean="0"/>
              <a:t>10/24/2017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A79E50-CA42-42CB-8005-9421C4253A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356B76-397B-4F56-9D47-4F03BEA3DC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B3175-11A5-4A47-969F-EF79FC4FC1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8267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8D321-27DF-4882-A81A-4EDA7316D9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CD13E3-166F-4523-AD40-8FE4AD35C3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D5724B-661A-4A55-BBC6-D5E0FBB3BB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8C0F70-DAAE-490D-8574-BFAFBEE88801}" type="datetimeFigureOut">
              <a:rPr lang="en-US" smtClean="0"/>
              <a:t>10/24/2017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8D672C-0959-45D8-A598-E886782F8E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DA1B4F-0A73-4DB4-B2D4-CB7DF48E82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B3175-11A5-4A47-969F-EF79FC4FC1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1818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D47B52A-FA8B-48EE-9BBC-7E2A49139A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207DE9-191B-42DD-B180-A7BDDE6AEC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C26617-DFE8-427A-A58E-85EBC8BD9A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8C0F70-DAAE-490D-8574-BFAFBEE88801}" type="datetimeFigureOut">
              <a:rPr lang="en-US" smtClean="0"/>
              <a:t>10/24/2017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317F4C-F646-4CD5-9E1C-AF92E9EA4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EF7B07-8772-492E-BA9A-9191379B0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B3175-11A5-4A47-969F-EF79FC4FC1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6643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072C63-ABB3-4FEC-9D54-26D529926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315731-CF8B-4C1C-90FE-419E0DBDE3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CEB3D6-DDF1-42B1-A2A9-CF9F6A5E33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8C0F70-DAAE-490D-8574-BFAFBEE88801}" type="datetimeFigureOut">
              <a:rPr lang="en-US" smtClean="0"/>
              <a:t>10/24/2017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FA4851-FC21-44B1-9966-2856E344C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A4EACE-1DC0-47F8-99F7-30CB1866ED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B3175-11A5-4A47-969F-EF79FC4FC1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2984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F47E33-917E-4B11-A0F1-BF56416537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B883E0-FF92-4992-81FF-33F68BF3D6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151868-4914-43F8-B4A5-8989F85A3E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8C0F70-DAAE-490D-8574-BFAFBEE88801}" type="datetimeFigureOut">
              <a:rPr lang="en-US" smtClean="0"/>
              <a:t>10/24/2017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E5D99A-6950-4581-8AA3-A9ED1A9B88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85A52A-A6E1-4C1D-B29A-0F9F7C8125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B3175-11A5-4A47-969F-EF79FC4FC1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5314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C6A85E-D063-454F-BBC0-B17B5E029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2C03E0-FC69-486E-B7BC-7A94CDB345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5296A5-0CB1-4208-9C3D-13F3F6ADB4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58A628-144C-4015-9D3B-FA2519AE75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8C0F70-DAAE-490D-8574-BFAFBEE88801}" type="datetimeFigureOut">
              <a:rPr lang="en-US" smtClean="0"/>
              <a:t>10/24/2017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A91EAC-BED7-46BA-85D4-D9D13ECAAB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0A840D-86A6-4FCD-93D4-8405F4585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B3175-11A5-4A47-969F-EF79FC4FC1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44100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70E6B1-09A2-4B78-9C18-77506F8A37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1AF61B-A9CC-47AE-9B57-62362C720B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47005E-4972-452B-937E-A4A2658506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70F055-F835-4953-84C5-07AF4F474AD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C53E77D-E5AA-47D8-A0EB-D60B952AB81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FE0E5DB-730E-4BD3-A515-0A3DCB3781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8C0F70-DAAE-490D-8574-BFAFBEE88801}" type="datetimeFigureOut">
              <a:rPr lang="en-US" smtClean="0"/>
              <a:t>10/24/2017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F1F9B1-0C3F-4505-A3FE-F329351593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BC53481-93FB-44C3-9F6C-6632F5C616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B3175-11A5-4A47-969F-EF79FC4FC1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8482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CAC6C-04F7-4754-B5DF-3409FA77B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518E4A-38B3-46BC-B3E2-3F447BDE16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8C0F70-DAAE-490D-8574-BFAFBEE88801}" type="datetimeFigureOut">
              <a:rPr lang="en-US" smtClean="0"/>
              <a:t>10/24/2017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4B3D31-EBAD-4BBB-9EF3-8D29690909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520AA8-A51A-49F3-99AA-8BB6A16D0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B3175-11A5-4A47-969F-EF79FC4FC1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672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7E86D29-042D-447C-BEA6-BE65C52DD9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8C0F70-DAAE-490D-8574-BFAFBEE88801}" type="datetimeFigureOut">
              <a:rPr lang="en-US" smtClean="0"/>
              <a:t>10/24/2017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3D2EB96-D0E0-44E8-AEAC-31E979D84A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57B9C5-C48C-42AF-B4A5-1B579F98D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B3175-11A5-4A47-969F-EF79FC4FC1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7060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8996C7-34C0-4774-8B13-AF1CB34BA0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A2C4AF-03B1-4071-A561-B6FCF7408D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AD67DF-8381-4154-B89E-A6ACFA4D30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69A680-4E05-4E06-80DF-836124070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8C0F70-DAAE-490D-8574-BFAFBEE88801}" type="datetimeFigureOut">
              <a:rPr lang="en-US" smtClean="0"/>
              <a:t>10/24/2017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64793A-5F9C-4997-875F-44D148CC67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F4F6E2-90EB-425C-9F82-2EE0C69E3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B3175-11A5-4A47-969F-EF79FC4FC1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6157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C0FAD9-24ED-47B4-BD97-E7F1ECD3A7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4344A53-4369-4A3D-B18E-CAA40C48F6E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F257B4-1F3A-4B14-827B-EFDBB59898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72DAEB-4909-4048-AEF1-BF66676C6D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8C0F70-DAAE-490D-8574-BFAFBEE88801}" type="datetimeFigureOut">
              <a:rPr lang="en-US" smtClean="0"/>
              <a:t>10/24/2017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90B382-159F-4D47-A8D2-E3A8D85453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F96CE9-0142-4A0F-B854-4C94D00D1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B3175-11A5-4A47-969F-EF79FC4FC1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7755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618E5EA-2FB1-43FD-A6F7-1C5671624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514062-68CD-4FEF-B608-C83EEE9696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613734-D97F-4F3C-8F29-EC6CEB3255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8C0F70-DAAE-490D-8574-BFAFBEE88801}" type="datetimeFigureOut">
              <a:rPr lang="en-US" smtClean="0"/>
              <a:t>10/24/2017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736D9B-4C31-47DF-8F95-F7D38D477E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4205C8-24F7-4B12-9119-B690C7EDBD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2B3175-11A5-4A47-969F-EF79FC4FC1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8284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Quadrature" TargetMode="External"/><Relationship Id="rId2" Type="http://schemas.openxmlformats.org/officeDocument/2006/relationships/hyperlink" Target="http://en.wikipedia.org/wiki/Luminance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88725-DB71-48A7-B452-3AF55F335F6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6000" dirty="0" err="1"/>
              <a:t>Materi</a:t>
            </a:r>
            <a:r>
              <a:rPr lang="en-US" sz="6000" dirty="0"/>
              <a:t> </a:t>
            </a:r>
            <a:r>
              <a:rPr lang="en-US" sz="6000" dirty="0" err="1"/>
              <a:t>Pertemuan</a:t>
            </a:r>
            <a:r>
              <a:rPr lang="en-US" sz="6000" dirty="0"/>
              <a:t> 5</a:t>
            </a:r>
            <a:br>
              <a:rPr lang="en-US" sz="6000" dirty="0"/>
            </a:br>
            <a:r>
              <a:rPr lang="en-US" sz="6000" dirty="0" err="1"/>
              <a:t>Pengolahan</a:t>
            </a:r>
            <a:r>
              <a:rPr lang="en-US" sz="6000" dirty="0"/>
              <a:t> Citra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B40EA3E-69C2-4776-9681-17D3C2F7FA5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800" dirty="0" err="1">
                <a:solidFill>
                  <a:srgbClr val="FF0000"/>
                </a:solidFill>
              </a:rPr>
              <a:t>Pengolahan</a:t>
            </a:r>
            <a:r>
              <a:rPr lang="en-US" sz="2800" dirty="0">
                <a:solidFill>
                  <a:srgbClr val="FF0000"/>
                </a:solidFill>
              </a:rPr>
              <a:t> Citra </a:t>
            </a:r>
            <a:r>
              <a:rPr lang="en-US" sz="2800" dirty="0" err="1">
                <a:solidFill>
                  <a:srgbClr val="FF0000"/>
                </a:solidFill>
              </a:rPr>
              <a:t>Berwarna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90FE31-CA29-4256-90A4-18E6F7AE642B}"/>
              </a:ext>
            </a:extLst>
          </p:cNvPr>
          <p:cNvSpPr txBox="1"/>
          <p:nvPr/>
        </p:nvSpPr>
        <p:spPr>
          <a:xfrm>
            <a:off x="3397800" y="4774476"/>
            <a:ext cx="23483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Toni Arifin, ST., </a:t>
            </a:r>
            <a:r>
              <a:rPr lang="en-US" b="1" dirty="0" err="1"/>
              <a:t>M.Kom</a:t>
            </a:r>
            <a:endParaRPr lang="en-US" b="1" dirty="0"/>
          </a:p>
          <a:p>
            <a:pPr algn="ctr"/>
            <a:r>
              <a:rPr lang="en-US" b="1" dirty="0"/>
              <a:t>0430059101</a:t>
            </a:r>
          </a:p>
        </p:txBody>
      </p:sp>
    </p:spTree>
    <p:extLst>
      <p:ext uri="{BB962C8B-B14F-4D97-AF65-F5344CB8AC3E}">
        <p14:creationId xmlns:p14="http://schemas.microsoft.com/office/powerpoint/2010/main" val="32298267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582645-B898-412D-AD42-1AA1D6E03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err="1"/>
              <a:t>Warna</a:t>
            </a:r>
            <a:r>
              <a:rPr lang="en-US" altLang="en-US" dirty="0"/>
              <a:t> primer vs </a:t>
            </a:r>
            <a:r>
              <a:rPr lang="en-US" altLang="en-US" dirty="0" err="1"/>
              <a:t>warna</a:t>
            </a:r>
            <a:r>
              <a:rPr lang="en-US" altLang="en-US" dirty="0"/>
              <a:t> </a:t>
            </a:r>
            <a:r>
              <a:rPr lang="en-US" altLang="en-US" dirty="0" err="1"/>
              <a:t>sekunder</a:t>
            </a:r>
            <a:r>
              <a:rPr lang="en-US" altLang="en-US" dirty="0"/>
              <a:t> (</a:t>
            </a:r>
            <a:r>
              <a:rPr lang="en-US" altLang="en-US" dirty="0" err="1"/>
              <a:t>pada</a:t>
            </a:r>
            <a:r>
              <a:rPr lang="en-US" altLang="en-US" dirty="0"/>
              <a:t> </a:t>
            </a:r>
            <a:r>
              <a:rPr lang="en-US" altLang="en-US" dirty="0" err="1"/>
              <a:t>cahaya</a:t>
            </a:r>
            <a:r>
              <a:rPr lang="en-US" altLang="en-US" dirty="0"/>
              <a:t>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5BF34C-5C53-4D5B-88BB-3B33BAA886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800" dirty="0" err="1">
                <a:solidFill>
                  <a:srgbClr val="FF0000"/>
                </a:solidFill>
              </a:rPr>
              <a:t>Warna</a:t>
            </a:r>
            <a:r>
              <a:rPr lang="en-US" altLang="en-US" sz="2800" dirty="0">
                <a:solidFill>
                  <a:srgbClr val="FF0000"/>
                </a:solidFill>
              </a:rPr>
              <a:t> primer</a:t>
            </a:r>
            <a:r>
              <a:rPr lang="en-US" altLang="en-US" sz="2800" dirty="0"/>
              <a:t>: </a:t>
            </a:r>
          </a:p>
          <a:p>
            <a:pPr lvl="1"/>
            <a:r>
              <a:rPr lang="en-US" altLang="en-US" sz="2400" dirty="0"/>
              <a:t>red (R), green (G), blue (B)</a:t>
            </a:r>
          </a:p>
          <a:p>
            <a:pPr lvl="1"/>
            <a:r>
              <a:rPr lang="en-US" altLang="en-US" sz="2400" dirty="0" err="1"/>
              <a:t>perhatikan</a:t>
            </a:r>
            <a:r>
              <a:rPr lang="en-US" altLang="en-US" sz="2400" dirty="0"/>
              <a:t> </a:t>
            </a:r>
            <a:r>
              <a:rPr lang="en-US" altLang="en-US" sz="2400" dirty="0" err="1"/>
              <a:t>bahwa</a:t>
            </a:r>
            <a:r>
              <a:rPr lang="en-US" altLang="en-US" sz="2400" dirty="0"/>
              <a:t> </a:t>
            </a:r>
            <a:r>
              <a:rPr lang="en-US" altLang="en-US" sz="2400" dirty="0" err="1"/>
              <a:t>komponen</a:t>
            </a:r>
            <a:r>
              <a:rPr lang="en-US" altLang="en-US" sz="2400" dirty="0"/>
              <a:t> RGB </a:t>
            </a:r>
            <a:r>
              <a:rPr lang="en-US" altLang="en-US" sz="2400" dirty="0" err="1"/>
              <a:t>saja</a:t>
            </a:r>
            <a:r>
              <a:rPr lang="en-US" altLang="en-US" sz="2400" dirty="0"/>
              <a:t> </a:t>
            </a:r>
            <a:r>
              <a:rPr lang="en-US" altLang="en-US" sz="2400" dirty="0" err="1"/>
              <a:t>tidak</a:t>
            </a:r>
            <a:r>
              <a:rPr lang="en-US" altLang="en-US" sz="2400" dirty="0"/>
              <a:t> </a:t>
            </a:r>
            <a:r>
              <a:rPr lang="en-US" altLang="en-US" sz="2400" dirty="0" err="1"/>
              <a:t>bisa</a:t>
            </a:r>
            <a:r>
              <a:rPr lang="en-US" altLang="en-US" sz="2400" dirty="0"/>
              <a:t> </a:t>
            </a:r>
            <a:r>
              <a:rPr lang="en-US" altLang="en-US" sz="2400" dirty="0" err="1"/>
              <a:t>menghasilkan</a:t>
            </a:r>
            <a:r>
              <a:rPr lang="en-US" altLang="en-US" sz="2400" dirty="0"/>
              <a:t> </a:t>
            </a:r>
            <a:r>
              <a:rPr lang="en-US" altLang="en-US" sz="2400" dirty="0" err="1"/>
              <a:t>semua</a:t>
            </a:r>
            <a:r>
              <a:rPr lang="en-US" altLang="en-US" sz="2400" dirty="0"/>
              <a:t> </a:t>
            </a:r>
            <a:r>
              <a:rPr lang="en-US" altLang="en-US" sz="2400" dirty="0" err="1"/>
              <a:t>spektrum</a:t>
            </a:r>
            <a:r>
              <a:rPr lang="en-US" altLang="en-US" sz="2400" dirty="0"/>
              <a:t> </a:t>
            </a:r>
            <a:r>
              <a:rPr lang="en-US" altLang="en-US" sz="2400" dirty="0" err="1"/>
              <a:t>warna</a:t>
            </a:r>
            <a:r>
              <a:rPr lang="en-US" altLang="en-US" sz="2400" dirty="0"/>
              <a:t>, </a:t>
            </a:r>
            <a:r>
              <a:rPr lang="en-US" altLang="en-US" sz="2400" dirty="0" err="1"/>
              <a:t>kecuali</a:t>
            </a:r>
            <a:r>
              <a:rPr lang="en-US" altLang="en-US" sz="2400" dirty="0"/>
              <a:t> </a:t>
            </a:r>
            <a:r>
              <a:rPr lang="en-US" altLang="en-US" sz="2400" dirty="0" err="1"/>
              <a:t>jika</a:t>
            </a:r>
            <a:r>
              <a:rPr lang="en-US" altLang="en-US" sz="2400" dirty="0"/>
              <a:t> </a:t>
            </a:r>
            <a:r>
              <a:rPr lang="en-US" altLang="en-US" sz="2400" dirty="0" err="1"/>
              <a:t>panjang</a:t>
            </a:r>
            <a:r>
              <a:rPr lang="en-US" altLang="en-US" sz="2400" dirty="0"/>
              <a:t> </a:t>
            </a:r>
            <a:r>
              <a:rPr lang="en-US" altLang="en-US" sz="2400" dirty="0" err="1"/>
              <a:t>gelombangnya</a:t>
            </a:r>
            <a:r>
              <a:rPr lang="en-US" altLang="en-US" sz="2400" dirty="0"/>
              <a:t> juga </a:t>
            </a:r>
            <a:r>
              <a:rPr lang="en-US" altLang="en-US" sz="2400" dirty="0" err="1"/>
              <a:t>dapat</a:t>
            </a:r>
            <a:r>
              <a:rPr lang="en-US" altLang="en-US" sz="2400" dirty="0"/>
              <a:t> </a:t>
            </a:r>
            <a:r>
              <a:rPr lang="en-US" altLang="en-US" sz="2400" dirty="0" err="1"/>
              <a:t>bervariasi</a:t>
            </a:r>
            <a:endParaRPr lang="en-US" altLang="en-US" sz="2400" dirty="0"/>
          </a:p>
          <a:p>
            <a:r>
              <a:rPr lang="en-US" altLang="en-US" sz="2800" dirty="0" err="1">
                <a:solidFill>
                  <a:srgbClr val="FF0000"/>
                </a:solidFill>
              </a:rPr>
              <a:t>Warna</a:t>
            </a:r>
            <a:r>
              <a:rPr lang="en-US" altLang="en-US" sz="2800" dirty="0">
                <a:solidFill>
                  <a:srgbClr val="FF0000"/>
                </a:solidFill>
              </a:rPr>
              <a:t> </a:t>
            </a:r>
            <a:r>
              <a:rPr lang="en-US" altLang="en-US" sz="2800" dirty="0" err="1">
                <a:solidFill>
                  <a:srgbClr val="FF0000"/>
                </a:solidFill>
              </a:rPr>
              <a:t>sekunder</a:t>
            </a:r>
            <a:r>
              <a:rPr lang="en-US" altLang="en-US" sz="2800" dirty="0"/>
              <a:t>:</a:t>
            </a:r>
          </a:p>
          <a:p>
            <a:pPr lvl="1"/>
            <a:r>
              <a:rPr lang="en-US" altLang="en-US" sz="2400" dirty="0"/>
              <a:t>Magenta (R+B), cyan (G+B), yellow(R+G)</a:t>
            </a:r>
          </a:p>
          <a:p>
            <a:r>
              <a:rPr lang="en-US" altLang="en-US" sz="2800" dirty="0" err="1">
                <a:solidFill>
                  <a:srgbClr val="FF0000"/>
                </a:solidFill>
              </a:rPr>
              <a:t>Campuran</a:t>
            </a:r>
            <a:r>
              <a:rPr lang="en-US" altLang="en-US" sz="2800" dirty="0">
                <a:solidFill>
                  <a:srgbClr val="FF0000"/>
                </a:solidFill>
              </a:rPr>
              <a:t> 3 </a:t>
            </a:r>
            <a:r>
              <a:rPr lang="en-US" altLang="en-US" sz="2800" dirty="0" err="1">
                <a:solidFill>
                  <a:srgbClr val="FF0000"/>
                </a:solidFill>
              </a:rPr>
              <a:t>warna</a:t>
            </a:r>
            <a:r>
              <a:rPr lang="en-US" altLang="en-US" sz="2800" dirty="0">
                <a:solidFill>
                  <a:srgbClr val="FF0000"/>
                </a:solidFill>
              </a:rPr>
              <a:t> primer</a:t>
            </a:r>
            <a:r>
              <a:rPr lang="en-US" altLang="en-US" sz="2800" dirty="0"/>
              <a:t>: </a:t>
            </a:r>
            <a:r>
              <a:rPr lang="en-US" altLang="en-US" sz="2800" dirty="0" err="1"/>
              <a:t>putih</a:t>
            </a:r>
            <a:endParaRPr lang="en-US" altLang="en-US" sz="28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27111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458DF-F776-48FE-92C4-4E401FC631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Komposisi</a:t>
            </a:r>
            <a:r>
              <a:rPr lang="en-US" dirty="0"/>
              <a:t> </a:t>
            </a:r>
            <a:r>
              <a:rPr lang="en-US" dirty="0" err="1"/>
              <a:t>Warna</a:t>
            </a:r>
            <a:r>
              <a:rPr lang="en-US" dirty="0"/>
              <a:t> Dari Graph (Histogram)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0AB962F2-36E9-446E-B810-9AAF9EF407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442" y="1825625"/>
            <a:ext cx="6858000" cy="4854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713823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3F1C4-9B3E-4484-BC5C-61EDE9365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err="1"/>
              <a:t>Warna</a:t>
            </a:r>
            <a:r>
              <a:rPr lang="en-US" altLang="en-US" dirty="0"/>
              <a:t> primer vs </a:t>
            </a:r>
            <a:r>
              <a:rPr lang="en-US" altLang="en-US" dirty="0" err="1"/>
              <a:t>warna</a:t>
            </a:r>
            <a:r>
              <a:rPr lang="en-US" altLang="en-US" dirty="0"/>
              <a:t> </a:t>
            </a:r>
            <a:r>
              <a:rPr lang="en-US" altLang="en-US" dirty="0" err="1"/>
              <a:t>sekunder</a:t>
            </a:r>
            <a:r>
              <a:rPr lang="en-US" altLang="en-US" dirty="0"/>
              <a:t> </a:t>
            </a:r>
            <a:r>
              <a:rPr lang="en-US" altLang="en-US" dirty="0" err="1"/>
              <a:t>pada</a:t>
            </a:r>
            <a:r>
              <a:rPr lang="en-US" altLang="en-US" dirty="0"/>
              <a:t> </a:t>
            </a:r>
            <a:r>
              <a:rPr lang="en-US" altLang="en-US" dirty="0" err="1"/>
              <a:t>pigmen</a:t>
            </a:r>
            <a:r>
              <a:rPr lang="en-US" altLang="en-US" dirty="0"/>
              <a:t>	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37DBCE-A7C6-4D70-9050-00699B4800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 err="1">
                <a:solidFill>
                  <a:srgbClr val="FF0000"/>
                </a:solidFill>
              </a:rPr>
              <a:t>Warna</a:t>
            </a:r>
            <a:r>
              <a:rPr lang="en-US" altLang="en-US" dirty="0">
                <a:solidFill>
                  <a:srgbClr val="FF0000"/>
                </a:solidFill>
              </a:rPr>
              <a:t> primer</a:t>
            </a:r>
            <a:r>
              <a:rPr lang="en-US" altLang="en-US" dirty="0"/>
              <a:t>: </a:t>
            </a:r>
          </a:p>
          <a:p>
            <a:pPr lvl="1"/>
            <a:r>
              <a:rPr lang="en-US" altLang="en-US" dirty="0"/>
              <a:t>magenta, cyan, yellow </a:t>
            </a:r>
          </a:p>
          <a:p>
            <a:pPr lvl="1"/>
            <a:r>
              <a:rPr lang="en-US" altLang="en-US" dirty="0" err="1"/>
              <a:t>Definisi</a:t>
            </a:r>
            <a:r>
              <a:rPr lang="en-US" altLang="en-US" dirty="0"/>
              <a:t>: </a:t>
            </a:r>
            <a:r>
              <a:rPr lang="en-US" altLang="en-US" dirty="0" err="1"/>
              <a:t>menyerap</a:t>
            </a:r>
            <a:r>
              <a:rPr lang="en-US" altLang="en-US" dirty="0"/>
              <a:t> </a:t>
            </a:r>
            <a:r>
              <a:rPr lang="en-US" altLang="en-US" dirty="0" err="1"/>
              <a:t>warna</a:t>
            </a:r>
            <a:r>
              <a:rPr lang="en-US" altLang="en-US" dirty="0"/>
              <a:t> primer </a:t>
            </a:r>
            <a:r>
              <a:rPr lang="en-US" altLang="en-US" dirty="0" err="1"/>
              <a:t>cahaya</a:t>
            </a:r>
            <a:r>
              <a:rPr lang="en-US" altLang="en-US" dirty="0"/>
              <a:t> </a:t>
            </a:r>
            <a:r>
              <a:rPr lang="en-US" altLang="en-US" dirty="0" err="1"/>
              <a:t>dan</a:t>
            </a:r>
            <a:r>
              <a:rPr lang="en-US" altLang="en-US" dirty="0"/>
              <a:t> </a:t>
            </a:r>
            <a:r>
              <a:rPr lang="en-US" altLang="en-US" dirty="0" err="1"/>
              <a:t>merefleksikan</a:t>
            </a:r>
            <a:r>
              <a:rPr lang="en-US" altLang="en-US" dirty="0"/>
              <a:t>/</a:t>
            </a:r>
            <a:r>
              <a:rPr lang="en-US" altLang="en-US" dirty="0" err="1"/>
              <a:t>mentransmisikan</a:t>
            </a:r>
            <a:r>
              <a:rPr lang="en-US" altLang="en-US" dirty="0"/>
              <a:t> </a:t>
            </a:r>
            <a:r>
              <a:rPr lang="en-US" altLang="en-US" dirty="0" err="1"/>
              <a:t>dua</a:t>
            </a:r>
            <a:r>
              <a:rPr lang="en-US" altLang="en-US" dirty="0"/>
              <a:t> </a:t>
            </a:r>
            <a:r>
              <a:rPr lang="en-US" altLang="en-US" dirty="0" err="1"/>
              <a:t>warna</a:t>
            </a:r>
            <a:r>
              <a:rPr lang="en-US" altLang="en-US" dirty="0"/>
              <a:t> </a:t>
            </a:r>
            <a:r>
              <a:rPr lang="en-US" altLang="en-US" dirty="0" err="1"/>
              <a:t>lainnya</a:t>
            </a:r>
            <a:endParaRPr lang="en-US" altLang="en-US" dirty="0"/>
          </a:p>
          <a:p>
            <a:r>
              <a:rPr lang="en-US" altLang="en-US" dirty="0" err="1">
                <a:solidFill>
                  <a:srgbClr val="FF0000"/>
                </a:solidFill>
              </a:rPr>
              <a:t>Warna</a:t>
            </a:r>
            <a:r>
              <a:rPr lang="en-US" altLang="en-US" dirty="0">
                <a:solidFill>
                  <a:srgbClr val="FF0000"/>
                </a:solidFill>
              </a:rPr>
              <a:t> </a:t>
            </a:r>
            <a:r>
              <a:rPr lang="en-US" altLang="en-US" dirty="0" err="1">
                <a:solidFill>
                  <a:srgbClr val="FF0000"/>
                </a:solidFill>
              </a:rPr>
              <a:t>sekunder</a:t>
            </a:r>
            <a:r>
              <a:rPr lang="en-US" altLang="en-US" dirty="0"/>
              <a:t>:</a:t>
            </a:r>
          </a:p>
          <a:p>
            <a:pPr lvl="1"/>
            <a:r>
              <a:rPr lang="en-US" altLang="en-US" dirty="0"/>
              <a:t>R,G,B</a:t>
            </a:r>
          </a:p>
          <a:p>
            <a:r>
              <a:rPr lang="en-US" altLang="en-US" dirty="0" err="1">
                <a:solidFill>
                  <a:srgbClr val="FF0000"/>
                </a:solidFill>
              </a:rPr>
              <a:t>Campuran</a:t>
            </a:r>
            <a:r>
              <a:rPr lang="en-US" altLang="en-US" dirty="0">
                <a:solidFill>
                  <a:srgbClr val="FF0000"/>
                </a:solidFill>
              </a:rPr>
              <a:t> </a:t>
            </a:r>
            <a:r>
              <a:rPr lang="en-US" altLang="en-US" dirty="0" err="1">
                <a:solidFill>
                  <a:srgbClr val="FF0000"/>
                </a:solidFill>
              </a:rPr>
              <a:t>ketiga</a:t>
            </a:r>
            <a:r>
              <a:rPr lang="en-US" altLang="en-US" dirty="0">
                <a:solidFill>
                  <a:srgbClr val="FF0000"/>
                </a:solidFill>
              </a:rPr>
              <a:t> </a:t>
            </a:r>
            <a:r>
              <a:rPr lang="en-US" altLang="en-US" dirty="0" err="1">
                <a:solidFill>
                  <a:srgbClr val="FF0000"/>
                </a:solidFill>
              </a:rPr>
              <a:t>warna</a:t>
            </a:r>
            <a:r>
              <a:rPr lang="en-US" altLang="en-US" dirty="0"/>
              <a:t>: </a:t>
            </a:r>
            <a:r>
              <a:rPr lang="en-US" altLang="en-US" dirty="0" err="1"/>
              <a:t>hitam</a:t>
            </a:r>
            <a:endParaRPr lang="en-US" alt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88525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09DFC-8D83-46F3-A68B-EFB018866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Komposisi</a:t>
            </a:r>
            <a:r>
              <a:rPr lang="en-US" dirty="0"/>
              <a:t> </a:t>
            </a:r>
            <a:r>
              <a:rPr lang="en-US" dirty="0" err="1"/>
              <a:t>Warna</a:t>
            </a:r>
            <a:endParaRPr lang="en-US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001BE85D-D991-47CD-8558-2C6CD5B518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0305" y="1713664"/>
            <a:ext cx="5253790" cy="5144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317968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02E61F-4125-456B-ADBF-9CDB8B5D4C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Brightness, hue, saturation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7DE62C-26BD-4A4F-8EDF-A6B51244CA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US" altLang="en-US" sz="2000" dirty="0" err="1"/>
              <a:t>Tiga</a:t>
            </a:r>
            <a:r>
              <a:rPr lang="en-US" altLang="en-US" sz="2000" dirty="0"/>
              <a:t> </a:t>
            </a:r>
            <a:r>
              <a:rPr lang="en-US" altLang="en-US" sz="2000" dirty="0" err="1"/>
              <a:t>karakteristik</a:t>
            </a:r>
            <a:r>
              <a:rPr lang="en-US" altLang="en-US" sz="2000" dirty="0"/>
              <a:t> yang </a:t>
            </a:r>
            <a:r>
              <a:rPr lang="en-US" altLang="en-US" sz="2000" dirty="0" err="1"/>
              <a:t>digunakan</a:t>
            </a:r>
            <a:r>
              <a:rPr lang="en-US" altLang="en-US" sz="2000" dirty="0"/>
              <a:t> </a:t>
            </a:r>
            <a:r>
              <a:rPr lang="en-US" altLang="en-US" sz="2000" dirty="0" err="1"/>
              <a:t>untuk</a:t>
            </a:r>
            <a:r>
              <a:rPr lang="en-US" altLang="en-US" sz="2000" dirty="0"/>
              <a:t> </a:t>
            </a:r>
            <a:r>
              <a:rPr lang="en-US" altLang="en-US" sz="2000" dirty="0" err="1"/>
              <a:t>membedakan</a:t>
            </a:r>
            <a:r>
              <a:rPr lang="en-US" altLang="en-US" sz="2000" dirty="0"/>
              <a:t> </a:t>
            </a:r>
            <a:r>
              <a:rPr lang="en-US" altLang="en-US" sz="2000" dirty="0" err="1"/>
              <a:t>satu</a:t>
            </a:r>
            <a:r>
              <a:rPr lang="en-US" altLang="en-US" sz="2000" dirty="0"/>
              <a:t> </a:t>
            </a:r>
            <a:r>
              <a:rPr lang="en-US" altLang="en-US" sz="2000" dirty="0" err="1"/>
              <a:t>warna</a:t>
            </a:r>
            <a:r>
              <a:rPr lang="en-US" altLang="en-US" sz="2000" dirty="0"/>
              <a:t> </a:t>
            </a:r>
            <a:r>
              <a:rPr lang="en-US" altLang="en-US" sz="2000" dirty="0" err="1"/>
              <a:t>dengan</a:t>
            </a:r>
            <a:r>
              <a:rPr lang="en-US" altLang="en-US" sz="2000" dirty="0"/>
              <a:t> </a:t>
            </a:r>
            <a:r>
              <a:rPr lang="en-US" altLang="en-US" sz="2000" dirty="0" err="1"/>
              <a:t>lainnya</a:t>
            </a:r>
            <a:endParaRPr lang="en-US" altLang="en-US" sz="2000" dirty="0"/>
          </a:p>
          <a:p>
            <a:pPr>
              <a:lnSpc>
                <a:spcPct val="80000"/>
              </a:lnSpc>
            </a:pPr>
            <a:r>
              <a:rPr lang="en-US" altLang="en-US" sz="2000" dirty="0">
                <a:solidFill>
                  <a:srgbClr val="FF0000"/>
                </a:solidFill>
              </a:rPr>
              <a:t>Brightness</a:t>
            </a:r>
            <a:r>
              <a:rPr lang="en-US" altLang="en-US" sz="2000" dirty="0"/>
              <a:t>: </a:t>
            </a:r>
            <a:r>
              <a:rPr lang="en-US" altLang="en-US" sz="2000" dirty="0" err="1"/>
              <a:t>intensitas</a:t>
            </a:r>
            <a:r>
              <a:rPr lang="en-US" altLang="en-US" sz="2000" dirty="0"/>
              <a:t> </a:t>
            </a:r>
            <a:r>
              <a:rPr lang="en-US" altLang="en-US" sz="2000" dirty="0" err="1"/>
              <a:t>kromatik</a:t>
            </a:r>
            <a:endParaRPr lang="en-US" altLang="en-US" sz="2000" dirty="0"/>
          </a:p>
          <a:p>
            <a:pPr>
              <a:lnSpc>
                <a:spcPct val="80000"/>
              </a:lnSpc>
            </a:pPr>
            <a:r>
              <a:rPr lang="en-US" altLang="en-US" sz="2000" dirty="0">
                <a:solidFill>
                  <a:srgbClr val="FF0000"/>
                </a:solidFill>
              </a:rPr>
              <a:t>Hue</a:t>
            </a:r>
            <a:r>
              <a:rPr lang="en-US" altLang="en-US" sz="2000" dirty="0"/>
              <a:t>: </a:t>
            </a:r>
            <a:r>
              <a:rPr lang="en-US" altLang="en-US" sz="2000" dirty="0" err="1"/>
              <a:t>panjang</a:t>
            </a:r>
            <a:r>
              <a:rPr lang="en-US" altLang="en-US" sz="2000" dirty="0"/>
              <a:t> </a:t>
            </a:r>
            <a:r>
              <a:rPr lang="en-US" altLang="en-US" sz="2000" dirty="0" err="1"/>
              <a:t>gelombang</a:t>
            </a:r>
            <a:r>
              <a:rPr lang="en-US" altLang="en-US" sz="2000" dirty="0"/>
              <a:t> </a:t>
            </a:r>
            <a:r>
              <a:rPr lang="en-US" altLang="en-US" sz="2000" dirty="0" err="1"/>
              <a:t>dominan</a:t>
            </a:r>
            <a:r>
              <a:rPr lang="en-US" altLang="en-US" sz="2000" dirty="0"/>
              <a:t> </a:t>
            </a:r>
            <a:r>
              <a:rPr lang="en-US" altLang="en-US" sz="2000" dirty="0" err="1"/>
              <a:t>dalam</a:t>
            </a:r>
            <a:r>
              <a:rPr lang="en-US" altLang="en-US" sz="2000" dirty="0"/>
              <a:t> </a:t>
            </a:r>
            <a:r>
              <a:rPr lang="en-US" altLang="en-US" sz="2000" dirty="0" err="1"/>
              <a:t>campuran</a:t>
            </a:r>
            <a:r>
              <a:rPr lang="en-US" altLang="en-US" sz="2000" dirty="0"/>
              <a:t> </a:t>
            </a:r>
            <a:r>
              <a:rPr lang="en-US" altLang="en-US" sz="2000" dirty="0" err="1"/>
              <a:t>gelombang</a:t>
            </a:r>
            <a:r>
              <a:rPr lang="en-US" altLang="en-US" sz="2000" dirty="0"/>
              <a:t> </a:t>
            </a:r>
            <a:r>
              <a:rPr lang="en-US" altLang="en-US" sz="2000" dirty="0" err="1"/>
              <a:t>cahaya</a:t>
            </a:r>
            <a:r>
              <a:rPr lang="en-US" altLang="en-US" sz="2000" dirty="0"/>
              <a:t> (</a:t>
            </a:r>
            <a:r>
              <a:rPr lang="en-US" altLang="en-US" sz="2000" dirty="0" err="1"/>
              <a:t>warna</a:t>
            </a:r>
            <a:r>
              <a:rPr lang="en-US" altLang="en-US" sz="2000" dirty="0"/>
              <a:t> </a:t>
            </a:r>
            <a:r>
              <a:rPr lang="en-US" altLang="en-US" sz="2000" dirty="0" err="1"/>
              <a:t>dominan</a:t>
            </a:r>
            <a:r>
              <a:rPr lang="en-US" altLang="en-US" sz="2000" dirty="0"/>
              <a:t> yang </a:t>
            </a:r>
            <a:r>
              <a:rPr lang="en-US" altLang="en-US" sz="2000" dirty="0" err="1"/>
              <a:t>diterima</a:t>
            </a:r>
            <a:r>
              <a:rPr lang="en-US" altLang="en-US" sz="2000" dirty="0"/>
              <a:t> </a:t>
            </a:r>
            <a:r>
              <a:rPr lang="en-US" altLang="en-US" sz="2000" dirty="0" err="1"/>
              <a:t>oleh</a:t>
            </a:r>
            <a:r>
              <a:rPr lang="en-US" altLang="en-US" sz="2000" dirty="0"/>
              <a:t> observer). Kita </a:t>
            </a:r>
            <a:r>
              <a:rPr lang="en-US" altLang="en-US" sz="2000" dirty="0" err="1"/>
              <a:t>menyebut</a:t>
            </a:r>
            <a:r>
              <a:rPr lang="en-US" altLang="en-US" sz="2000" dirty="0"/>
              <a:t> </a:t>
            </a:r>
            <a:r>
              <a:rPr lang="en-US" altLang="en-US" sz="2000" dirty="0" err="1"/>
              <a:t>suatu</a:t>
            </a:r>
            <a:r>
              <a:rPr lang="en-US" altLang="en-US" sz="2000" dirty="0"/>
              <a:t> </a:t>
            </a:r>
            <a:r>
              <a:rPr lang="en-US" altLang="en-US" sz="2000" dirty="0" err="1"/>
              <a:t>benda</a:t>
            </a:r>
            <a:r>
              <a:rPr lang="en-US" altLang="en-US" sz="2000" dirty="0"/>
              <a:t> ‘</a:t>
            </a:r>
            <a:r>
              <a:rPr lang="en-US" altLang="en-US" sz="2000" dirty="0" err="1"/>
              <a:t>merah</a:t>
            </a:r>
            <a:r>
              <a:rPr lang="en-US" altLang="en-US" sz="2000" dirty="0"/>
              <a:t>’ </a:t>
            </a:r>
            <a:r>
              <a:rPr lang="en-US" altLang="en-US" sz="2000" dirty="0" err="1"/>
              <a:t>atau</a:t>
            </a:r>
            <a:r>
              <a:rPr lang="en-US" altLang="en-US" sz="2000" dirty="0"/>
              <a:t> ‘</a:t>
            </a:r>
            <a:r>
              <a:rPr lang="en-US" altLang="en-US" sz="2000" dirty="0" err="1"/>
              <a:t>biru</a:t>
            </a:r>
            <a:r>
              <a:rPr lang="en-US" altLang="en-US" sz="2000" dirty="0"/>
              <a:t>’  -&gt; </a:t>
            </a:r>
            <a:r>
              <a:rPr lang="en-US" altLang="en-US" sz="2000" dirty="0" err="1"/>
              <a:t>berarti</a:t>
            </a:r>
            <a:r>
              <a:rPr lang="en-US" altLang="en-US" sz="2000" dirty="0"/>
              <a:t> </a:t>
            </a:r>
            <a:r>
              <a:rPr lang="en-US" altLang="en-US" sz="2000" dirty="0" err="1"/>
              <a:t>kita</a:t>
            </a:r>
            <a:r>
              <a:rPr lang="en-US" altLang="en-US" sz="2000" dirty="0"/>
              <a:t> </a:t>
            </a:r>
            <a:r>
              <a:rPr lang="en-US" altLang="en-US" sz="2000" dirty="0" err="1"/>
              <a:t>menyebutkan</a:t>
            </a:r>
            <a:r>
              <a:rPr lang="en-US" altLang="en-US" sz="2000" dirty="0"/>
              <a:t> hue-</a:t>
            </a:r>
            <a:r>
              <a:rPr lang="en-US" altLang="en-US" sz="2000" dirty="0" err="1"/>
              <a:t>nya</a:t>
            </a:r>
            <a:endParaRPr lang="en-US" altLang="en-US" sz="2000" dirty="0"/>
          </a:p>
          <a:p>
            <a:pPr>
              <a:lnSpc>
                <a:spcPct val="80000"/>
              </a:lnSpc>
            </a:pPr>
            <a:r>
              <a:rPr lang="en-US" altLang="en-US" sz="2000" dirty="0" err="1">
                <a:solidFill>
                  <a:srgbClr val="FF0000"/>
                </a:solidFill>
              </a:rPr>
              <a:t>Saturasi</a:t>
            </a:r>
            <a:r>
              <a:rPr lang="en-US" altLang="en-US" sz="2000" dirty="0"/>
              <a:t>: </a:t>
            </a:r>
            <a:r>
              <a:rPr lang="en-US" altLang="en-US" sz="2000" dirty="0" err="1"/>
              <a:t>kemurnian</a:t>
            </a:r>
            <a:r>
              <a:rPr lang="en-US" altLang="en-US" sz="2000" dirty="0"/>
              <a:t> </a:t>
            </a:r>
            <a:r>
              <a:rPr lang="en-US" altLang="en-US" sz="2000" dirty="0" err="1"/>
              <a:t>relatif</a:t>
            </a:r>
            <a:r>
              <a:rPr lang="en-US" altLang="en-US" sz="2000" dirty="0"/>
              <a:t> (</a:t>
            </a:r>
            <a:r>
              <a:rPr lang="en-US" altLang="en-US" sz="2000" dirty="0" err="1"/>
              <a:t>pada</a:t>
            </a:r>
            <a:r>
              <a:rPr lang="en-US" altLang="en-US" sz="2000" dirty="0"/>
              <a:t> </a:t>
            </a:r>
            <a:r>
              <a:rPr lang="en-US" altLang="en-US" sz="2000" dirty="0" err="1"/>
              <a:t>spektrum</a:t>
            </a:r>
            <a:r>
              <a:rPr lang="en-US" altLang="en-US" sz="2000" dirty="0"/>
              <a:t> </a:t>
            </a:r>
            <a:r>
              <a:rPr lang="en-US" altLang="en-US" sz="2000" dirty="0" err="1"/>
              <a:t>warna</a:t>
            </a:r>
            <a:r>
              <a:rPr lang="en-US" altLang="en-US" sz="2000" dirty="0"/>
              <a:t> </a:t>
            </a:r>
            <a:r>
              <a:rPr lang="en-US" altLang="en-US" sz="2000" dirty="0" err="1"/>
              <a:t>murni</a:t>
            </a:r>
            <a:r>
              <a:rPr lang="en-US" altLang="en-US" sz="2000" dirty="0"/>
              <a:t>: </a:t>
            </a:r>
            <a:r>
              <a:rPr lang="en-US" altLang="en-US" sz="2000" dirty="0" err="1"/>
              <a:t>merah</a:t>
            </a:r>
            <a:r>
              <a:rPr lang="en-US" altLang="en-US" sz="2000" dirty="0"/>
              <a:t>, </a:t>
            </a:r>
            <a:r>
              <a:rPr lang="en-US" altLang="en-US" sz="2000" dirty="0" err="1"/>
              <a:t>oranye</a:t>
            </a:r>
            <a:r>
              <a:rPr lang="en-US" altLang="en-US" sz="2000" dirty="0"/>
              <a:t>, </a:t>
            </a:r>
            <a:r>
              <a:rPr lang="en-US" altLang="en-US" sz="2000" dirty="0" err="1"/>
              <a:t>kuning</a:t>
            </a:r>
            <a:r>
              <a:rPr lang="en-US" altLang="en-US" sz="2000" dirty="0"/>
              <a:t>, </a:t>
            </a:r>
            <a:r>
              <a:rPr lang="en-US" altLang="en-US" sz="2000" dirty="0" err="1"/>
              <a:t>hijau</a:t>
            </a:r>
            <a:r>
              <a:rPr lang="en-US" altLang="en-US" sz="2000" dirty="0"/>
              <a:t>, </a:t>
            </a:r>
            <a:r>
              <a:rPr lang="en-US" altLang="en-US" sz="2000" dirty="0" err="1"/>
              <a:t>biru</a:t>
            </a:r>
            <a:r>
              <a:rPr lang="en-US" altLang="en-US" sz="2000" dirty="0"/>
              <a:t>, </a:t>
            </a:r>
            <a:r>
              <a:rPr lang="en-US" altLang="en-US" sz="2000" dirty="0" err="1"/>
              <a:t>dan</a:t>
            </a:r>
            <a:r>
              <a:rPr lang="en-US" altLang="en-US" sz="2000" dirty="0"/>
              <a:t> violet </a:t>
            </a:r>
            <a:r>
              <a:rPr lang="en-US" altLang="en-US" sz="2000" dirty="0" err="1"/>
              <a:t>tersaturasi</a:t>
            </a:r>
            <a:r>
              <a:rPr lang="en-US" altLang="en-US" sz="2000" dirty="0"/>
              <a:t> </a:t>
            </a:r>
            <a:r>
              <a:rPr lang="en-US" altLang="en-US" sz="2000" dirty="0" err="1"/>
              <a:t>penuh</a:t>
            </a:r>
            <a:r>
              <a:rPr lang="en-US" altLang="en-US" sz="2000" dirty="0"/>
              <a:t>, </a:t>
            </a:r>
            <a:r>
              <a:rPr lang="en-US" altLang="en-US" sz="2000" dirty="0" err="1"/>
              <a:t>sedangkan</a:t>
            </a:r>
            <a:r>
              <a:rPr lang="en-US" altLang="en-US" sz="2000" dirty="0"/>
              <a:t> pink </a:t>
            </a:r>
            <a:r>
              <a:rPr lang="en-US" altLang="en-US" sz="2000" dirty="0" err="1"/>
              <a:t>saturasinya</a:t>
            </a:r>
            <a:r>
              <a:rPr lang="en-US" altLang="en-US" sz="2000" dirty="0"/>
              <a:t> </a:t>
            </a:r>
            <a:r>
              <a:rPr lang="en-US" altLang="en-US" sz="2000" dirty="0" err="1"/>
              <a:t>lebih</a:t>
            </a:r>
            <a:r>
              <a:rPr lang="en-US" altLang="en-US" sz="2000" dirty="0"/>
              <a:t> </a:t>
            </a:r>
            <a:r>
              <a:rPr lang="en-US" altLang="en-US" sz="2000" dirty="0" err="1"/>
              <a:t>rendah</a:t>
            </a:r>
            <a:endParaRPr lang="en-US" altLang="en-US" sz="2000" dirty="0"/>
          </a:p>
          <a:p>
            <a:pPr>
              <a:lnSpc>
                <a:spcPct val="80000"/>
              </a:lnSpc>
            </a:pPr>
            <a:r>
              <a:rPr lang="en-US" altLang="en-US" sz="2000" dirty="0"/>
              <a:t>Hue + </a:t>
            </a:r>
            <a:r>
              <a:rPr lang="en-US" altLang="en-US" sz="2000" dirty="0" err="1"/>
              <a:t>saturasi</a:t>
            </a:r>
            <a:r>
              <a:rPr lang="en-US" altLang="en-US" sz="2000" dirty="0"/>
              <a:t> </a:t>
            </a:r>
            <a:r>
              <a:rPr lang="en-US" altLang="en-US" sz="2000" dirty="0">
                <a:sym typeface="Wingdings" panose="05000000000000000000" pitchFamily="2" charset="2"/>
              </a:rPr>
              <a:t> </a:t>
            </a:r>
            <a:r>
              <a:rPr lang="en-US" altLang="en-US" sz="2000" dirty="0" err="1">
                <a:sym typeface="Wingdings" panose="05000000000000000000" pitchFamily="2" charset="2"/>
              </a:rPr>
              <a:t>kromatisitas</a:t>
            </a:r>
            <a:endParaRPr lang="en-US" altLang="en-US" sz="2000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03467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49A0C-3A69-4206-9B63-69D21883A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Pembahasan</a:t>
            </a:r>
            <a:r>
              <a:rPr lang="en-US" dirty="0"/>
              <a:t>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325ECA-544A-4B68-8E3F-D870BA74B1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000" dirty="0" err="1"/>
              <a:t>Pengertian</a:t>
            </a:r>
            <a:r>
              <a:rPr lang="en-US" altLang="en-US" sz="2000" dirty="0"/>
              <a:t> </a:t>
            </a:r>
            <a:r>
              <a:rPr lang="en-US" altLang="en-US" sz="2000" dirty="0" err="1"/>
              <a:t>warna</a:t>
            </a:r>
            <a:endParaRPr lang="en-US" altLang="en-US" sz="2000" dirty="0"/>
          </a:p>
          <a:p>
            <a:r>
              <a:rPr lang="en-US" altLang="en-US" sz="2000" dirty="0">
                <a:solidFill>
                  <a:srgbClr val="FF0000"/>
                </a:solidFill>
              </a:rPr>
              <a:t>Model-model </a:t>
            </a:r>
            <a:r>
              <a:rPr lang="en-US" altLang="en-US" sz="2000" dirty="0" err="1">
                <a:solidFill>
                  <a:srgbClr val="FF0000"/>
                </a:solidFill>
              </a:rPr>
              <a:t>warna</a:t>
            </a:r>
            <a:endParaRPr lang="en-US" altLang="en-US" sz="2000" dirty="0">
              <a:solidFill>
                <a:srgbClr val="FF0000"/>
              </a:solidFill>
            </a:endParaRPr>
          </a:p>
          <a:p>
            <a:r>
              <a:rPr lang="en-US" altLang="en-US" sz="2000" dirty="0" err="1"/>
              <a:t>Pengolahan</a:t>
            </a:r>
            <a:r>
              <a:rPr lang="en-US" altLang="en-US" sz="2000" dirty="0"/>
              <a:t> </a:t>
            </a:r>
            <a:r>
              <a:rPr lang="en-US" altLang="en-US" sz="2000" dirty="0" err="1"/>
              <a:t>citra</a:t>
            </a:r>
            <a:r>
              <a:rPr lang="en-US" altLang="en-US" sz="2000" dirty="0"/>
              <a:t> </a:t>
            </a:r>
            <a:r>
              <a:rPr lang="en-US" altLang="en-US" sz="2000" dirty="0" err="1"/>
              <a:t>pseudocolor</a:t>
            </a:r>
            <a:endParaRPr lang="en-US" altLang="en-US" sz="2000" dirty="0"/>
          </a:p>
          <a:p>
            <a:r>
              <a:rPr lang="en-US" altLang="en-US" sz="2000" dirty="0" err="1"/>
              <a:t>Dasar-dasar</a:t>
            </a:r>
            <a:r>
              <a:rPr lang="en-US" altLang="en-US" sz="2000" dirty="0"/>
              <a:t> </a:t>
            </a:r>
            <a:r>
              <a:rPr lang="en-US" altLang="en-US" sz="2000" dirty="0" err="1"/>
              <a:t>pengolahan</a:t>
            </a:r>
            <a:r>
              <a:rPr lang="en-US" altLang="en-US" sz="2000" dirty="0"/>
              <a:t> </a:t>
            </a:r>
            <a:r>
              <a:rPr lang="en-US" altLang="en-US" sz="2000" dirty="0" err="1"/>
              <a:t>citra</a:t>
            </a:r>
            <a:r>
              <a:rPr lang="en-US" altLang="en-US" sz="2000" dirty="0"/>
              <a:t> full-color</a:t>
            </a:r>
          </a:p>
          <a:p>
            <a:r>
              <a:rPr lang="en-US" altLang="en-US" sz="2000" dirty="0" err="1"/>
              <a:t>Transformasi</a:t>
            </a:r>
            <a:r>
              <a:rPr lang="en-US" altLang="en-US" sz="2000" dirty="0"/>
              <a:t> </a:t>
            </a:r>
            <a:r>
              <a:rPr lang="en-US" altLang="en-US" sz="2000" dirty="0" err="1"/>
              <a:t>warna</a:t>
            </a:r>
            <a:endParaRPr lang="en-US" altLang="en-US" sz="2000" dirty="0"/>
          </a:p>
          <a:p>
            <a:r>
              <a:rPr lang="en-US" altLang="en-US" sz="2000" dirty="0"/>
              <a:t>Smoothing and Sharpening</a:t>
            </a:r>
          </a:p>
          <a:p>
            <a:r>
              <a:rPr lang="en-US" altLang="en-US" sz="2000" dirty="0" err="1"/>
              <a:t>Segmentasi</a:t>
            </a:r>
            <a:r>
              <a:rPr lang="en-US" altLang="en-US" sz="2000" dirty="0"/>
              <a:t> </a:t>
            </a:r>
            <a:r>
              <a:rPr lang="en-US" altLang="en-US" sz="2000" dirty="0" err="1"/>
              <a:t>warna</a:t>
            </a:r>
            <a:endParaRPr lang="en-US" altLang="en-US" sz="2000" dirty="0"/>
          </a:p>
          <a:p>
            <a:r>
              <a:rPr lang="en-US" altLang="en-US" sz="2000" dirty="0" err="1"/>
              <a:t>Gangguan</a:t>
            </a:r>
            <a:r>
              <a:rPr lang="en-US" altLang="en-US" sz="2000" dirty="0"/>
              <a:t> (noise) </a:t>
            </a:r>
            <a:r>
              <a:rPr lang="en-US" altLang="en-US" sz="2000" dirty="0" err="1"/>
              <a:t>pada</a:t>
            </a:r>
            <a:r>
              <a:rPr lang="en-US" altLang="en-US" sz="2000" dirty="0"/>
              <a:t> </a:t>
            </a:r>
            <a:r>
              <a:rPr lang="en-US" altLang="en-US" sz="2000" dirty="0" err="1"/>
              <a:t>citra</a:t>
            </a:r>
            <a:r>
              <a:rPr lang="en-US" altLang="en-US" sz="2000" dirty="0"/>
              <a:t> </a:t>
            </a:r>
            <a:r>
              <a:rPr lang="en-US" altLang="en-US" sz="2000" dirty="0" err="1"/>
              <a:t>berwarna</a:t>
            </a:r>
            <a:endParaRPr lang="en-US" altLang="en-US" sz="2000" dirty="0"/>
          </a:p>
          <a:p>
            <a:r>
              <a:rPr lang="en-US" altLang="en-US" sz="2000" dirty="0" err="1"/>
              <a:t>Kompresi</a:t>
            </a:r>
            <a:r>
              <a:rPr lang="en-US" altLang="en-US" sz="2000" dirty="0"/>
              <a:t> </a:t>
            </a:r>
            <a:r>
              <a:rPr lang="en-US" altLang="en-US" sz="2000" dirty="0" err="1"/>
              <a:t>citra</a:t>
            </a:r>
            <a:r>
              <a:rPr lang="en-US" altLang="en-US" sz="2000" dirty="0"/>
              <a:t> </a:t>
            </a:r>
            <a:r>
              <a:rPr lang="en-US" altLang="en-US" sz="2000" dirty="0" err="1"/>
              <a:t>berwana</a:t>
            </a:r>
            <a:endParaRPr lang="en-US" altLang="en-US" sz="20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30063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74BF9-1132-4B69-8191-23665B345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Model </a:t>
            </a:r>
            <a:r>
              <a:rPr lang="en-US" altLang="en-US" dirty="0" err="1"/>
              <a:t>Warna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CC910B-31E0-4E15-96E8-2F38A23C9A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 err="1">
                <a:solidFill>
                  <a:srgbClr val="FF0000"/>
                </a:solidFill>
              </a:rPr>
              <a:t>Memfasilitasi</a:t>
            </a:r>
            <a:r>
              <a:rPr lang="en-US" altLang="en-US" dirty="0">
                <a:solidFill>
                  <a:srgbClr val="FF0000"/>
                </a:solidFill>
              </a:rPr>
              <a:t> </a:t>
            </a:r>
            <a:r>
              <a:rPr lang="en-US" altLang="en-US" dirty="0" err="1">
                <a:solidFill>
                  <a:srgbClr val="FF0000"/>
                </a:solidFill>
              </a:rPr>
              <a:t>spesifikasi</a:t>
            </a:r>
            <a:r>
              <a:rPr lang="en-US" altLang="en-US" dirty="0">
                <a:solidFill>
                  <a:srgbClr val="FF0000"/>
                </a:solidFill>
              </a:rPr>
              <a:t> </a:t>
            </a:r>
            <a:r>
              <a:rPr lang="en-US" altLang="en-US" dirty="0" err="1">
                <a:solidFill>
                  <a:srgbClr val="FF0000"/>
                </a:solidFill>
              </a:rPr>
              <a:t>warna</a:t>
            </a:r>
            <a:r>
              <a:rPr lang="en-US" altLang="en-US" dirty="0"/>
              <a:t>, model </a:t>
            </a:r>
            <a:r>
              <a:rPr lang="en-US" altLang="en-US" dirty="0" err="1"/>
              <a:t>warna</a:t>
            </a:r>
            <a:r>
              <a:rPr lang="en-US" altLang="en-US" dirty="0"/>
              <a:t> </a:t>
            </a:r>
            <a:r>
              <a:rPr lang="en-US" altLang="en-US" dirty="0" err="1"/>
              <a:t>digunakan</a:t>
            </a:r>
            <a:r>
              <a:rPr lang="en-US" altLang="en-US" dirty="0"/>
              <a:t> </a:t>
            </a:r>
            <a:r>
              <a:rPr lang="en-US" altLang="en-US" dirty="0" err="1"/>
              <a:t>untuk</a:t>
            </a:r>
            <a:r>
              <a:rPr lang="en-US" altLang="en-US" dirty="0"/>
              <a:t> </a:t>
            </a:r>
            <a:r>
              <a:rPr lang="en-US" altLang="en-US" dirty="0" err="1"/>
              <a:t>menspesifikasikan</a:t>
            </a:r>
            <a:r>
              <a:rPr lang="en-US" altLang="en-US" dirty="0"/>
              <a:t> </a:t>
            </a:r>
            <a:r>
              <a:rPr lang="en-US" altLang="en-US" dirty="0" err="1"/>
              <a:t>sebuah</a:t>
            </a:r>
            <a:r>
              <a:rPr lang="en-US" altLang="en-US" dirty="0"/>
              <a:t> </a:t>
            </a:r>
            <a:r>
              <a:rPr lang="en-US" altLang="en-US" dirty="0" err="1"/>
              <a:t>sistem</a:t>
            </a:r>
            <a:r>
              <a:rPr lang="en-US" altLang="en-US" dirty="0"/>
              <a:t> </a:t>
            </a:r>
            <a:r>
              <a:rPr lang="en-US" altLang="en-US" dirty="0" err="1"/>
              <a:t>koordinat</a:t>
            </a:r>
            <a:r>
              <a:rPr lang="en-US" altLang="en-US" dirty="0"/>
              <a:t> 3D </a:t>
            </a:r>
            <a:r>
              <a:rPr lang="en-US" altLang="en-US" dirty="0" err="1"/>
              <a:t>untuk</a:t>
            </a:r>
            <a:r>
              <a:rPr lang="en-US" altLang="en-US" dirty="0"/>
              <a:t> </a:t>
            </a:r>
            <a:r>
              <a:rPr lang="en-US" altLang="en-US" dirty="0" err="1"/>
              <a:t>representasi</a:t>
            </a:r>
            <a:r>
              <a:rPr lang="en-US" altLang="en-US" dirty="0"/>
              <a:t> </a:t>
            </a:r>
            <a:r>
              <a:rPr lang="en-US" altLang="en-US" dirty="0" err="1"/>
              <a:t>warna</a:t>
            </a:r>
            <a:endParaRPr lang="en-US" altLang="en-US" dirty="0"/>
          </a:p>
          <a:p>
            <a:pPr lvl="1"/>
            <a:r>
              <a:rPr lang="en-US" altLang="en-US" dirty="0"/>
              <a:t>Model </a:t>
            </a:r>
            <a:r>
              <a:rPr lang="en-US" altLang="en-US" dirty="0" err="1"/>
              <a:t>warna</a:t>
            </a:r>
            <a:r>
              <a:rPr lang="en-US" altLang="en-US" dirty="0"/>
              <a:t> </a:t>
            </a:r>
            <a:r>
              <a:rPr lang="en-US" altLang="en-US" dirty="0" err="1"/>
              <a:t>berorientasi</a:t>
            </a:r>
            <a:r>
              <a:rPr lang="en-US" altLang="en-US" dirty="0"/>
              <a:t> hardware: model RGB </a:t>
            </a:r>
            <a:r>
              <a:rPr lang="en-US" altLang="en-US" dirty="0" err="1"/>
              <a:t>untuk</a:t>
            </a:r>
            <a:r>
              <a:rPr lang="en-US" altLang="en-US" dirty="0"/>
              <a:t> monitor </a:t>
            </a:r>
            <a:r>
              <a:rPr lang="en-US" altLang="en-US" dirty="0" err="1"/>
              <a:t>warna</a:t>
            </a:r>
            <a:r>
              <a:rPr lang="en-US" altLang="en-US" dirty="0"/>
              <a:t> </a:t>
            </a:r>
            <a:r>
              <a:rPr lang="en-US" altLang="en-US" dirty="0" err="1"/>
              <a:t>dan</a:t>
            </a:r>
            <a:r>
              <a:rPr lang="en-US" altLang="en-US" dirty="0"/>
              <a:t> </a:t>
            </a:r>
            <a:r>
              <a:rPr lang="en-US" altLang="en-US" dirty="0" err="1"/>
              <a:t>kamera</a:t>
            </a:r>
            <a:r>
              <a:rPr lang="en-US" altLang="en-US" dirty="0"/>
              <a:t> video, model CMY </a:t>
            </a:r>
            <a:r>
              <a:rPr lang="en-US" altLang="en-US" dirty="0" err="1"/>
              <a:t>untuk</a:t>
            </a:r>
            <a:r>
              <a:rPr lang="en-US" altLang="en-US" dirty="0"/>
              <a:t> printer </a:t>
            </a:r>
            <a:r>
              <a:rPr lang="en-US" altLang="en-US" dirty="0" err="1"/>
              <a:t>warna</a:t>
            </a:r>
            <a:r>
              <a:rPr lang="en-US" altLang="en-US" dirty="0"/>
              <a:t> </a:t>
            </a:r>
            <a:r>
              <a:rPr lang="en-US" altLang="en-US" dirty="0" err="1"/>
              <a:t>dan</a:t>
            </a:r>
            <a:r>
              <a:rPr lang="en-US" altLang="en-US" dirty="0"/>
              <a:t> model YIQ </a:t>
            </a:r>
            <a:r>
              <a:rPr lang="en-US" altLang="en-US" dirty="0" err="1"/>
              <a:t>untuk</a:t>
            </a:r>
            <a:r>
              <a:rPr lang="en-US" altLang="en-US" dirty="0"/>
              <a:t> </a:t>
            </a:r>
            <a:r>
              <a:rPr lang="en-US" altLang="en-US" dirty="0" err="1"/>
              <a:t>siaran</a:t>
            </a:r>
            <a:r>
              <a:rPr lang="en-US" altLang="en-US" dirty="0"/>
              <a:t> TV </a:t>
            </a:r>
            <a:r>
              <a:rPr lang="en-US" altLang="en-US" dirty="0" err="1"/>
              <a:t>warna</a:t>
            </a:r>
            <a:r>
              <a:rPr lang="en-US" altLang="en-US" dirty="0"/>
              <a:t> (</a:t>
            </a:r>
            <a:r>
              <a:rPr lang="en-US" altLang="en-US" b="1" dirty="0">
                <a:latin typeface="Arial" panose="020B0604020202020204" pitchFamily="34" charset="0"/>
              </a:rPr>
              <a:t>YIQ</a:t>
            </a:r>
            <a:r>
              <a:rPr lang="en-US" altLang="en-US" dirty="0">
                <a:latin typeface="Arial" panose="020B0604020202020204" pitchFamily="34" charset="0"/>
              </a:rPr>
              <a:t> : Y for </a:t>
            </a:r>
            <a:r>
              <a:rPr lang="en-US" altLang="en-US" dirty="0">
                <a:latin typeface="Arial" panose="020B0604020202020204" pitchFamily="34" charset="0"/>
                <a:hlinkClick r:id="rId2" tooltip="Luminance"/>
              </a:rPr>
              <a:t>luminance</a:t>
            </a:r>
            <a:r>
              <a:rPr lang="en-US" altLang="en-US" dirty="0">
                <a:latin typeface="Arial" panose="020B0604020202020204" pitchFamily="34" charset="0"/>
              </a:rPr>
              <a:t>, I for </a:t>
            </a:r>
            <a:r>
              <a:rPr lang="en-US" altLang="en-US" i="1" dirty="0">
                <a:latin typeface="Arial" panose="020B0604020202020204" pitchFamily="34" charset="0"/>
              </a:rPr>
              <a:t>in-phase</a:t>
            </a:r>
            <a:r>
              <a:rPr lang="en-US" altLang="en-US" dirty="0">
                <a:latin typeface="Arial" panose="020B0604020202020204" pitchFamily="34" charset="0"/>
              </a:rPr>
              <a:t> and Q for </a:t>
            </a:r>
            <a:r>
              <a:rPr lang="en-US" altLang="en-US" dirty="0">
                <a:latin typeface="Arial" panose="020B0604020202020204" pitchFamily="34" charset="0"/>
                <a:hlinkClick r:id="rId3" tooltip="Quadrature"/>
              </a:rPr>
              <a:t>quadrature</a:t>
            </a:r>
            <a:r>
              <a:rPr lang="en-US" altLang="en-US" dirty="0">
                <a:latin typeface="Arial" panose="020B0604020202020204" pitchFamily="34" charset="0"/>
              </a:rPr>
              <a:t>),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01433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DBC8F7-5953-43DE-BD39-AC03812F1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Model RGB- unit cube</a:t>
            </a:r>
            <a:endParaRPr lang="en-US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F10ACBEF-D786-4172-8F23-D570A35A8ED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397" y="1937084"/>
            <a:ext cx="7592487" cy="4095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947953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EBB043-0505-498A-9589-03EBB6F9D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Model RGB: </a:t>
            </a:r>
            <a:r>
              <a:rPr lang="en-US" altLang="en-US" dirty="0" err="1"/>
              <a:t>kubus</a:t>
            </a:r>
            <a:r>
              <a:rPr lang="en-US" altLang="en-US" dirty="0"/>
              <a:t> </a:t>
            </a:r>
            <a:r>
              <a:rPr lang="en-US" altLang="en-US" dirty="0" err="1"/>
              <a:t>warna</a:t>
            </a:r>
            <a:endParaRPr lang="en-US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A79C64C9-E55F-4A1A-B971-6480EA5DA33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589" y="2150338"/>
            <a:ext cx="7218948" cy="28566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955016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15624-196A-40ED-888B-941E3E04D9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RGB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FFE59ACE-EBE4-4BE2-9639-CD0FDF2541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9805" y="1826164"/>
            <a:ext cx="6244389" cy="50318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818815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429B6E-FAF6-4BC6-B882-EA00179785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err="1"/>
              <a:t>Pengolahan</a:t>
            </a:r>
            <a:r>
              <a:rPr lang="en-US" altLang="en-US" dirty="0"/>
              <a:t> Citra </a:t>
            </a:r>
            <a:r>
              <a:rPr lang="en-US" altLang="en-US" dirty="0" err="1"/>
              <a:t>Berwarna</a:t>
            </a:r>
            <a:r>
              <a:rPr lang="en-US" altLang="en-US" dirty="0"/>
              <a:t>	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4B5C36-B968-4F2B-99BD-5844CEA15C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400" dirty="0" err="1"/>
              <a:t>Mengapa</a:t>
            </a:r>
            <a:r>
              <a:rPr lang="en-US" altLang="en-US" sz="2400" dirty="0"/>
              <a:t> </a:t>
            </a:r>
            <a:r>
              <a:rPr lang="en-US" altLang="en-US" sz="2400" dirty="0" err="1"/>
              <a:t>kita</a:t>
            </a:r>
            <a:r>
              <a:rPr lang="en-US" altLang="en-US" sz="2400" dirty="0"/>
              <a:t> </a:t>
            </a:r>
            <a:r>
              <a:rPr lang="en-US" altLang="en-US" sz="2400" dirty="0" err="1"/>
              <a:t>menggunakan</a:t>
            </a:r>
            <a:r>
              <a:rPr lang="en-US" altLang="en-US" sz="2400" dirty="0"/>
              <a:t> </a:t>
            </a:r>
            <a:r>
              <a:rPr lang="en-US" altLang="en-US" sz="2400" dirty="0" err="1"/>
              <a:t>citra</a:t>
            </a:r>
            <a:r>
              <a:rPr lang="en-US" altLang="en-US" sz="2400" dirty="0"/>
              <a:t> </a:t>
            </a:r>
            <a:r>
              <a:rPr lang="en-US" altLang="en-US" sz="2400" dirty="0" err="1"/>
              <a:t>berwarna</a:t>
            </a:r>
            <a:r>
              <a:rPr lang="en-US" altLang="en-US" sz="2400" dirty="0"/>
              <a:t>:</a:t>
            </a:r>
          </a:p>
          <a:p>
            <a:pPr lvl="1"/>
            <a:r>
              <a:rPr lang="en-US" altLang="en-US" sz="2000" dirty="0" err="1">
                <a:solidFill>
                  <a:srgbClr val="FF0000"/>
                </a:solidFill>
              </a:rPr>
              <a:t>Dalam</a:t>
            </a:r>
            <a:r>
              <a:rPr lang="en-US" altLang="en-US" sz="2000" dirty="0">
                <a:solidFill>
                  <a:srgbClr val="FF0000"/>
                </a:solidFill>
              </a:rPr>
              <a:t> </a:t>
            </a:r>
            <a:r>
              <a:rPr lang="en-US" altLang="en-US" sz="2000" dirty="0" err="1">
                <a:solidFill>
                  <a:srgbClr val="FF0000"/>
                </a:solidFill>
              </a:rPr>
              <a:t>analisa</a:t>
            </a:r>
            <a:r>
              <a:rPr lang="en-US" altLang="en-US" sz="2000" dirty="0">
                <a:solidFill>
                  <a:srgbClr val="FF0000"/>
                </a:solidFill>
              </a:rPr>
              <a:t> </a:t>
            </a:r>
            <a:r>
              <a:rPr lang="en-US" altLang="en-US" sz="2000" dirty="0" err="1">
                <a:solidFill>
                  <a:srgbClr val="FF0000"/>
                </a:solidFill>
              </a:rPr>
              <a:t>citra</a:t>
            </a:r>
            <a:r>
              <a:rPr lang="en-US" altLang="en-US" sz="2000" dirty="0">
                <a:solidFill>
                  <a:srgbClr val="FF0000"/>
                </a:solidFill>
              </a:rPr>
              <a:t> </a:t>
            </a:r>
            <a:r>
              <a:rPr lang="en-US" altLang="en-US" sz="2000" dirty="0" err="1">
                <a:solidFill>
                  <a:srgbClr val="FF0000"/>
                </a:solidFill>
              </a:rPr>
              <a:t>otomatis</a:t>
            </a:r>
            <a:r>
              <a:rPr lang="en-US" altLang="en-US" sz="2000" dirty="0"/>
              <a:t>, </a:t>
            </a:r>
            <a:r>
              <a:rPr lang="en-US" altLang="en-US" sz="2000" dirty="0" err="1"/>
              <a:t>warna</a:t>
            </a:r>
            <a:r>
              <a:rPr lang="en-US" altLang="en-US" sz="2000" dirty="0"/>
              <a:t> </a:t>
            </a:r>
            <a:r>
              <a:rPr lang="en-US" altLang="en-US" sz="2000" dirty="0" err="1"/>
              <a:t>merupakan</a:t>
            </a:r>
            <a:r>
              <a:rPr lang="en-US" altLang="en-US" sz="2000" dirty="0"/>
              <a:t> </a:t>
            </a:r>
            <a:r>
              <a:rPr lang="en-US" altLang="en-US" sz="2000" dirty="0" err="1"/>
              <a:t>deskriptor</a:t>
            </a:r>
            <a:r>
              <a:rPr lang="en-US" altLang="en-US" sz="2000" dirty="0"/>
              <a:t> yang </a:t>
            </a:r>
            <a:r>
              <a:rPr lang="en-US" altLang="en-US" sz="2000" dirty="0" err="1"/>
              <a:t>sangat</a:t>
            </a:r>
            <a:r>
              <a:rPr lang="en-US" altLang="en-US" sz="2000" dirty="0"/>
              <a:t> </a:t>
            </a:r>
            <a:r>
              <a:rPr lang="en-US" altLang="en-US" sz="2000" dirty="0" err="1"/>
              <a:t>berguna</a:t>
            </a:r>
            <a:r>
              <a:rPr lang="en-US" altLang="en-US" sz="2000" dirty="0"/>
              <a:t> </a:t>
            </a:r>
            <a:r>
              <a:rPr lang="en-US" altLang="en-US" sz="2000" dirty="0">
                <a:sym typeface="Wingdings" panose="05000000000000000000" pitchFamily="2" charset="2"/>
              </a:rPr>
              <a:t> </a:t>
            </a:r>
            <a:r>
              <a:rPr lang="en-US" altLang="en-US" sz="2000" dirty="0" err="1">
                <a:sym typeface="Wingdings" panose="05000000000000000000" pitchFamily="2" charset="2"/>
              </a:rPr>
              <a:t>menyederhanakan</a:t>
            </a:r>
            <a:r>
              <a:rPr lang="en-US" altLang="en-US" sz="2000" dirty="0">
                <a:sym typeface="Wingdings" panose="05000000000000000000" pitchFamily="2" charset="2"/>
              </a:rPr>
              <a:t> proses </a:t>
            </a:r>
            <a:r>
              <a:rPr lang="en-US" altLang="en-US" sz="2000" dirty="0" err="1">
                <a:sym typeface="Wingdings" panose="05000000000000000000" pitchFamily="2" charset="2"/>
              </a:rPr>
              <a:t>identifikasi</a:t>
            </a:r>
            <a:r>
              <a:rPr lang="en-US" altLang="en-US" sz="2000" dirty="0">
                <a:sym typeface="Wingdings" panose="05000000000000000000" pitchFamily="2" charset="2"/>
              </a:rPr>
              <a:t> </a:t>
            </a:r>
            <a:r>
              <a:rPr lang="en-US" altLang="en-US" sz="2000" dirty="0" err="1">
                <a:sym typeface="Wingdings" panose="05000000000000000000" pitchFamily="2" charset="2"/>
              </a:rPr>
              <a:t>dan</a:t>
            </a:r>
            <a:r>
              <a:rPr lang="en-US" altLang="en-US" sz="2000" dirty="0">
                <a:sym typeface="Wingdings" panose="05000000000000000000" pitchFamily="2" charset="2"/>
              </a:rPr>
              <a:t> </a:t>
            </a:r>
            <a:r>
              <a:rPr lang="en-US" altLang="en-US" sz="2000" dirty="0" err="1">
                <a:sym typeface="Wingdings" panose="05000000000000000000" pitchFamily="2" charset="2"/>
              </a:rPr>
              <a:t>ekstraksi</a:t>
            </a:r>
            <a:r>
              <a:rPr lang="en-US" altLang="en-US" sz="2000" dirty="0">
                <a:sym typeface="Wingdings" panose="05000000000000000000" pitchFamily="2" charset="2"/>
              </a:rPr>
              <a:t> </a:t>
            </a:r>
            <a:r>
              <a:rPr lang="en-US" altLang="en-US" sz="2000" dirty="0" err="1">
                <a:sym typeface="Wingdings" panose="05000000000000000000" pitchFamily="2" charset="2"/>
              </a:rPr>
              <a:t>objek</a:t>
            </a:r>
            <a:r>
              <a:rPr lang="en-US" altLang="en-US" sz="2000" dirty="0">
                <a:sym typeface="Wingdings" panose="05000000000000000000" pitchFamily="2" charset="2"/>
              </a:rPr>
              <a:t> </a:t>
            </a:r>
            <a:r>
              <a:rPr lang="en-US" altLang="en-US" sz="2000" dirty="0" err="1">
                <a:sym typeface="Wingdings" panose="05000000000000000000" pitchFamily="2" charset="2"/>
              </a:rPr>
              <a:t>pada</a:t>
            </a:r>
            <a:r>
              <a:rPr lang="en-US" altLang="en-US" sz="2000" dirty="0">
                <a:sym typeface="Wingdings" panose="05000000000000000000" pitchFamily="2" charset="2"/>
              </a:rPr>
              <a:t> </a:t>
            </a:r>
            <a:r>
              <a:rPr lang="en-US" altLang="en-US" sz="2000" dirty="0" err="1">
                <a:sym typeface="Wingdings" panose="05000000000000000000" pitchFamily="2" charset="2"/>
              </a:rPr>
              <a:t>citra</a:t>
            </a:r>
            <a:endParaRPr lang="en-US" altLang="en-US" sz="2000" dirty="0">
              <a:sym typeface="Wingdings" panose="05000000000000000000" pitchFamily="2" charset="2"/>
            </a:endParaRPr>
          </a:p>
          <a:p>
            <a:pPr lvl="1"/>
            <a:r>
              <a:rPr lang="en-US" altLang="en-US" sz="2000" dirty="0">
                <a:sym typeface="Wingdings" panose="05000000000000000000" pitchFamily="2" charset="2"/>
              </a:rPr>
              <a:t>Mata </a:t>
            </a:r>
            <a:r>
              <a:rPr lang="en-US" altLang="en-US" sz="2000" dirty="0" err="1">
                <a:sym typeface="Wingdings" panose="05000000000000000000" pitchFamily="2" charset="2"/>
              </a:rPr>
              <a:t>manusia</a:t>
            </a:r>
            <a:r>
              <a:rPr lang="en-US" altLang="en-US" sz="2000" dirty="0">
                <a:sym typeface="Wingdings" panose="05000000000000000000" pitchFamily="2" charset="2"/>
              </a:rPr>
              <a:t> </a:t>
            </a:r>
            <a:r>
              <a:rPr lang="en-US" altLang="en-US" sz="2000" dirty="0" err="1">
                <a:sym typeface="Wingdings" panose="05000000000000000000" pitchFamily="2" charset="2"/>
              </a:rPr>
              <a:t>dapat</a:t>
            </a:r>
            <a:r>
              <a:rPr lang="en-US" altLang="en-US" sz="2000" dirty="0">
                <a:sym typeface="Wingdings" panose="05000000000000000000" pitchFamily="2" charset="2"/>
              </a:rPr>
              <a:t> </a:t>
            </a:r>
            <a:r>
              <a:rPr lang="en-US" altLang="en-US" sz="2000" dirty="0" err="1">
                <a:sym typeface="Wingdings" panose="05000000000000000000" pitchFamily="2" charset="2"/>
              </a:rPr>
              <a:t>membedakan</a:t>
            </a:r>
            <a:r>
              <a:rPr lang="en-US" altLang="en-US" sz="2000" dirty="0">
                <a:sym typeface="Wingdings" panose="05000000000000000000" pitchFamily="2" charset="2"/>
              </a:rPr>
              <a:t> </a:t>
            </a:r>
            <a:r>
              <a:rPr lang="en-US" altLang="en-US" sz="2000" dirty="0" err="1">
                <a:sym typeface="Wingdings" panose="05000000000000000000" pitchFamily="2" charset="2"/>
              </a:rPr>
              <a:t>ribuan</a:t>
            </a:r>
            <a:r>
              <a:rPr lang="en-US" altLang="en-US" sz="2000" dirty="0">
                <a:sym typeface="Wingdings" panose="05000000000000000000" pitchFamily="2" charset="2"/>
              </a:rPr>
              <a:t> </a:t>
            </a:r>
            <a:r>
              <a:rPr lang="en-US" altLang="en-US" sz="2000" dirty="0" err="1">
                <a:sym typeface="Wingdings" panose="05000000000000000000" pitchFamily="2" charset="2"/>
              </a:rPr>
              <a:t>warna</a:t>
            </a:r>
            <a:r>
              <a:rPr lang="en-US" altLang="en-US" sz="2000" dirty="0">
                <a:sym typeface="Wingdings" panose="05000000000000000000" pitchFamily="2" charset="2"/>
              </a:rPr>
              <a:t> </a:t>
            </a:r>
            <a:r>
              <a:rPr lang="en-US" altLang="en-US" sz="2000" dirty="0" err="1">
                <a:sym typeface="Wingdings" panose="05000000000000000000" pitchFamily="2" charset="2"/>
              </a:rPr>
              <a:t>dan</a:t>
            </a:r>
            <a:r>
              <a:rPr lang="en-US" altLang="en-US" sz="2000" dirty="0">
                <a:sym typeface="Wingdings" panose="05000000000000000000" pitchFamily="2" charset="2"/>
              </a:rPr>
              <a:t> </a:t>
            </a:r>
            <a:r>
              <a:rPr lang="en-US" altLang="en-US" sz="2000" dirty="0" err="1">
                <a:sym typeface="Wingdings" panose="05000000000000000000" pitchFamily="2" charset="2"/>
              </a:rPr>
              <a:t>intensitas</a:t>
            </a:r>
            <a:endParaRPr lang="en-US" altLang="en-US" sz="2000" dirty="0">
              <a:sym typeface="Wingdings" panose="05000000000000000000" pitchFamily="2" charset="2"/>
            </a:endParaRPr>
          </a:p>
          <a:p>
            <a:r>
              <a:rPr lang="en-US" altLang="en-US" sz="2400" dirty="0" err="1"/>
              <a:t>Bagian</a:t>
            </a:r>
            <a:r>
              <a:rPr lang="en-US" altLang="en-US" sz="2400" dirty="0"/>
              <a:t> </a:t>
            </a:r>
            <a:r>
              <a:rPr lang="en-US" altLang="en-US" sz="2400" dirty="0" err="1"/>
              <a:t>dari</a:t>
            </a:r>
            <a:r>
              <a:rPr lang="en-US" altLang="en-US" sz="2400" dirty="0"/>
              <a:t> </a:t>
            </a:r>
            <a:r>
              <a:rPr lang="en-US" altLang="en-US" sz="2400" dirty="0" err="1"/>
              <a:t>pengolahan</a:t>
            </a:r>
            <a:r>
              <a:rPr lang="en-US" altLang="en-US" sz="2400" dirty="0"/>
              <a:t> </a:t>
            </a:r>
            <a:r>
              <a:rPr lang="en-US" altLang="en-US" sz="2400" dirty="0" err="1"/>
              <a:t>citra</a:t>
            </a:r>
            <a:r>
              <a:rPr lang="en-US" altLang="en-US" sz="2400" dirty="0"/>
              <a:t> </a:t>
            </a:r>
            <a:r>
              <a:rPr lang="en-US" altLang="en-US" sz="2400" dirty="0" err="1"/>
              <a:t>berwarna</a:t>
            </a:r>
            <a:r>
              <a:rPr lang="en-US" altLang="en-US" sz="2400" dirty="0"/>
              <a:t>:</a:t>
            </a:r>
          </a:p>
          <a:p>
            <a:pPr lvl="1"/>
            <a:r>
              <a:rPr lang="en-US" altLang="en-US" sz="2000" dirty="0" err="1">
                <a:solidFill>
                  <a:srgbClr val="FF0000"/>
                </a:solidFill>
              </a:rPr>
              <a:t>Pengolahan</a:t>
            </a:r>
            <a:r>
              <a:rPr lang="en-US" altLang="en-US" sz="2000" dirty="0">
                <a:solidFill>
                  <a:srgbClr val="FF0000"/>
                </a:solidFill>
              </a:rPr>
              <a:t> full-color </a:t>
            </a:r>
            <a:r>
              <a:rPr lang="en-US" altLang="en-US" sz="2000" dirty="0">
                <a:sym typeface="Wingdings" panose="05000000000000000000" pitchFamily="2" charset="2"/>
              </a:rPr>
              <a:t> </a:t>
            </a:r>
            <a:r>
              <a:rPr lang="en-US" altLang="en-US" sz="2000" dirty="0" err="1">
                <a:sym typeface="Wingdings" panose="05000000000000000000" pitchFamily="2" charset="2"/>
              </a:rPr>
              <a:t>citra</a:t>
            </a:r>
            <a:r>
              <a:rPr lang="en-US" altLang="en-US" sz="2000" dirty="0">
                <a:sym typeface="Wingdings" panose="05000000000000000000" pitchFamily="2" charset="2"/>
              </a:rPr>
              <a:t> </a:t>
            </a:r>
            <a:r>
              <a:rPr lang="en-US" altLang="en-US" sz="2000" dirty="0" err="1">
                <a:sym typeface="Wingdings" panose="05000000000000000000" pitchFamily="2" charset="2"/>
              </a:rPr>
              <a:t>diperoleh</a:t>
            </a:r>
            <a:r>
              <a:rPr lang="en-US" altLang="en-US" sz="2000" dirty="0">
                <a:sym typeface="Wingdings" panose="05000000000000000000" pitchFamily="2" charset="2"/>
              </a:rPr>
              <a:t> </a:t>
            </a:r>
            <a:r>
              <a:rPr lang="en-US" altLang="en-US" sz="2000" dirty="0" err="1">
                <a:sym typeface="Wingdings" panose="05000000000000000000" pitchFamily="2" charset="2"/>
              </a:rPr>
              <a:t>dengan</a:t>
            </a:r>
            <a:r>
              <a:rPr lang="en-US" altLang="en-US" sz="2000" dirty="0">
                <a:sym typeface="Wingdings" panose="05000000000000000000" pitchFamily="2" charset="2"/>
              </a:rPr>
              <a:t> sensor full-color (</a:t>
            </a:r>
            <a:r>
              <a:rPr lang="en-US" altLang="en-US" sz="2000" dirty="0" err="1">
                <a:sym typeface="Wingdings" panose="05000000000000000000" pitchFamily="2" charset="2"/>
              </a:rPr>
              <a:t>kamera</a:t>
            </a:r>
            <a:r>
              <a:rPr lang="en-US" altLang="en-US" sz="2000" dirty="0">
                <a:sym typeface="Wingdings" panose="05000000000000000000" pitchFamily="2" charset="2"/>
              </a:rPr>
              <a:t> TV </a:t>
            </a:r>
            <a:r>
              <a:rPr lang="en-US" altLang="en-US" sz="2000" dirty="0" err="1">
                <a:sym typeface="Wingdings" panose="05000000000000000000" pitchFamily="2" charset="2"/>
              </a:rPr>
              <a:t>berwarna</a:t>
            </a:r>
            <a:r>
              <a:rPr lang="en-US" altLang="en-US" sz="2000" dirty="0">
                <a:sym typeface="Wingdings" panose="05000000000000000000" pitchFamily="2" charset="2"/>
              </a:rPr>
              <a:t> </a:t>
            </a:r>
            <a:r>
              <a:rPr lang="en-US" altLang="en-US" sz="2000" dirty="0" err="1">
                <a:sym typeface="Wingdings" panose="05000000000000000000" pitchFamily="2" charset="2"/>
              </a:rPr>
              <a:t>atau</a:t>
            </a:r>
            <a:r>
              <a:rPr lang="en-US" altLang="en-US" sz="2000" dirty="0">
                <a:sym typeface="Wingdings" panose="05000000000000000000" pitchFamily="2" charset="2"/>
              </a:rPr>
              <a:t> scanner </a:t>
            </a:r>
            <a:r>
              <a:rPr lang="en-US" altLang="en-US" sz="2000" dirty="0" err="1">
                <a:sym typeface="Wingdings" panose="05000000000000000000" pitchFamily="2" charset="2"/>
              </a:rPr>
              <a:t>berwarna</a:t>
            </a:r>
            <a:r>
              <a:rPr lang="en-US" altLang="en-US" sz="2000" dirty="0">
                <a:sym typeface="Wingdings" panose="05000000000000000000" pitchFamily="2" charset="2"/>
              </a:rPr>
              <a:t>, </a:t>
            </a:r>
            <a:r>
              <a:rPr lang="en-US" altLang="en-US" sz="2000" dirty="0" err="1">
                <a:sym typeface="Wingdings" panose="05000000000000000000" pitchFamily="2" charset="2"/>
              </a:rPr>
              <a:t>dll</a:t>
            </a:r>
            <a:r>
              <a:rPr lang="en-US" altLang="en-US" sz="2000" dirty="0">
                <a:sym typeface="Wingdings" panose="05000000000000000000" pitchFamily="2" charset="2"/>
              </a:rPr>
              <a:t>)</a:t>
            </a:r>
          </a:p>
          <a:p>
            <a:pPr lvl="1"/>
            <a:r>
              <a:rPr lang="en-US" altLang="en-US" sz="2000" dirty="0" err="1">
                <a:solidFill>
                  <a:srgbClr val="FF0000"/>
                </a:solidFill>
                <a:sym typeface="Wingdings" panose="05000000000000000000" pitchFamily="2" charset="2"/>
              </a:rPr>
              <a:t>Pengolahan</a:t>
            </a:r>
            <a:r>
              <a:rPr lang="en-US" altLang="en-US" sz="2000" dirty="0">
                <a:solidFill>
                  <a:srgbClr val="FF0000"/>
                </a:solidFill>
                <a:sym typeface="Wingdings" panose="05000000000000000000" pitchFamily="2" charset="2"/>
              </a:rPr>
              <a:t> pseudo-color </a:t>
            </a:r>
            <a:r>
              <a:rPr lang="en-US" altLang="en-US" sz="2000" dirty="0">
                <a:sym typeface="Wingdings" panose="05000000000000000000" pitchFamily="2" charset="2"/>
              </a:rPr>
              <a:t> </a:t>
            </a:r>
            <a:r>
              <a:rPr lang="en-US" altLang="en-US" sz="2000" dirty="0" err="1">
                <a:sym typeface="Wingdings" panose="05000000000000000000" pitchFamily="2" charset="2"/>
              </a:rPr>
              <a:t>diperoleh</a:t>
            </a:r>
            <a:r>
              <a:rPr lang="en-US" altLang="en-US" sz="2000" dirty="0">
                <a:sym typeface="Wingdings" panose="05000000000000000000" pitchFamily="2" charset="2"/>
              </a:rPr>
              <a:t> </a:t>
            </a:r>
            <a:r>
              <a:rPr lang="en-US" altLang="en-US" sz="2000" dirty="0" err="1">
                <a:sym typeface="Wingdings" panose="05000000000000000000" pitchFamily="2" charset="2"/>
              </a:rPr>
              <a:t>dengan</a:t>
            </a:r>
            <a:r>
              <a:rPr lang="en-US" altLang="en-US" sz="2000" dirty="0">
                <a:sym typeface="Wingdings" panose="05000000000000000000" pitchFamily="2" charset="2"/>
              </a:rPr>
              <a:t> </a:t>
            </a:r>
            <a:r>
              <a:rPr lang="en-US" altLang="en-US" sz="2000" dirty="0" err="1">
                <a:sym typeface="Wingdings" panose="05000000000000000000" pitchFamily="2" charset="2"/>
              </a:rPr>
              <a:t>cara</a:t>
            </a:r>
            <a:r>
              <a:rPr lang="en-US" altLang="en-US" sz="2000" dirty="0">
                <a:sym typeface="Wingdings" panose="05000000000000000000" pitchFamily="2" charset="2"/>
              </a:rPr>
              <a:t> </a:t>
            </a:r>
            <a:r>
              <a:rPr lang="en-US" altLang="en-US" sz="2000" dirty="0" err="1">
                <a:sym typeface="Wingdings" panose="05000000000000000000" pitchFamily="2" charset="2"/>
              </a:rPr>
              <a:t>merubah</a:t>
            </a:r>
            <a:r>
              <a:rPr lang="en-US" altLang="en-US" sz="2000" dirty="0">
                <a:sym typeface="Wingdings" panose="05000000000000000000" pitchFamily="2" charset="2"/>
              </a:rPr>
              <a:t> </a:t>
            </a:r>
            <a:r>
              <a:rPr lang="en-US" altLang="en-US" sz="2000" dirty="0" err="1">
                <a:sym typeface="Wingdings" panose="05000000000000000000" pitchFamily="2" charset="2"/>
              </a:rPr>
              <a:t>warna</a:t>
            </a:r>
            <a:r>
              <a:rPr lang="en-US" altLang="en-US" sz="2000" dirty="0">
                <a:sym typeface="Wingdings" panose="05000000000000000000" pitchFamily="2" charset="2"/>
              </a:rPr>
              <a:t> </a:t>
            </a:r>
            <a:r>
              <a:rPr lang="en-US" altLang="en-US" sz="2000" dirty="0" err="1">
                <a:sym typeface="Wingdings" panose="05000000000000000000" pitchFamily="2" charset="2"/>
              </a:rPr>
              <a:t>pada</a:t>
            </a:r>
            <a:r>
              <a:rPr lang="en-US" altLang="en-US" sz="2000" dirty="0">
                <a:sym typeface="Wingdings" panose="05000000000000000000" pitchFamily="2" charset="2"/>
              </a:rPr>
              <a:t> </a:t>
            </a:r>
            <a:r>
              <a:rPr lang="en-US" altLang="en-US" sz="2000" dirty="0" err="1">
                <a:sym typeface="Wingdings" panose="05000000000000000000" pitchFamily="2" charset="2"/>
              </a:rPr>
              <a:t>kisaran</a:t>
            </a:r>
            <a:r>
              <a:rPr lang="en-US" altLang="en-US" sz="2000" dirty="0">
                <a:sym typeface="Wingdings" panose="05000000000000000000" pitchFamily="2" charset="2"/>
              </a:rPr>
              <a:t> </a:t>
            </a:r>
            <a:r>
              <a:rPr lang="en-US" altLang="en-US" sz="2000" dirty="0" err="1">
                <a:sym typeface="Wingdings" panose="05000000000000000000" pitchFamily="2" charset="2"/>
              </a:rPr>
              <a:t>keabuan</a:t>
            </a:r>
            <a:r>
              <a:rPr lang="en-US" altLang="en-US" sz="2000" dirty="0">
                <a:sym typeface="Wingdings" panose="05000000000000000000" pitchFamily="2" charset="2"/>
              </a:rPr>
              <a:t>.</a:t>
            </a:r>
            <a:endParaRPr lang="en-US" altLang="en-US" sz="20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86335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65C8B9-8B09-4F35-B7DA-DB406F24FB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Safe RGB Colors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1D197D-9501-484D-A5EE-6B94564225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400" dirty="0"/>
              <a:t>Banyak </a:t>
            </a:r>
            <a:r>
              <a:rPr lang="en-US" altLang="en-US" sz="2400" dirty="0" err="1"/>
              <a:t>sistem</a:t>
            </a:r>
            <a:r>
              <a:rPr lang="en-US" altLang="en-US" sz="2400" dirty="0"/>
              <a:t> </a:t>
            </a:r>
            <a:r>
              <a:rPr lang="en-US" altLang="en-US" sz="2400" dirty="0" err="1"/>
              <a:t>terbatas</a:t>
            </a:r>
            <a:r>
              <a:rPr lang="en-US" altLang="en-US" sz="2400" dirty="0"/>
              <a:t> </a:t>
            </a:r>
            <a:r>
              <a:rPr lang="en-US" altLang="en-US" sz="2400" dirty="0" err="1"/>
              <a:t>pada</a:t>
            </a:r>
            <a:r>
              <a:rPr lang="en-US" altLang="en-US" sz="2400" dirty="0"/>
              <a:t> 256 </a:t>
            </a:r>
            <a:r>
              <a:rPr lang="en-US" altLang="en-US" sz="2400" dirty="0" err="1"/>
              <a:t>warna</a:t>
            </a:r>
            <a:r>
              <a:rPr lang="en-US" altLang="en-US" sz="2400" dirty="0"/>
              <a:t> </a:t>
            </a:r>
            <a:r>
              <a:rPr lang="en-US" altLang="en-US" sz="2400" dirty="0" err="1"/>
              <a:t>walaupun</a:t>
            </a:r>
            <a:r>
              <a:rPr lang="en-US" altLang="en-US" sz="2400" dirty="0"/>
              <a:t> 24-bit </a:t>
            </a:r>
            <a:r>
              <a:rPr lang="en-US" altLang="en-US" sz="2400" dirty="0" err="1"/>
              <a:t>citra</a:t>
            </a:r>
            <a:r>
              <a:rPr lang="en-US" altLang="en-US" sz="2400" dirty="0"/>
              <a:t> RGB </a:t>
            </a:r>
            <a:r>
              <a:rPr lang="en-US" altLang="en-US" sz="2400" dirty="0" err="1"/>
              <a:t>tersedia</a:t>
            </a:r>
            <a:endParaRPr lang="en-US" altLang="en-US" sz="2400" dirty="0"/>
          </a:p>
          <a:p>
            <a:r>
              <a:rPr lang="en-US" altLang="en-US" sz="2400" dirty="0" err="1"/>
              <a:t>Dibentuklah</a:t>
            </a:r>
            <a:r>
              <a:rPr lang="en-US" altLang="en-US" sz="2400" dirty="0"/>
              <a:t> </a:t>
            </a:r>
            <a:r>
              <a:rPr lang="en-US" altLang="en-US" sz="2400" dirty="0" err="1"/>
              <a:t>kumpulan</a:t>
            </a:r>
            <a:r>
              <a:rPr lang="en-US" altLang="en-US" sz="2400" dirty="0"/>
              <a:t> </a:t>
            </a:r>
            <a:r>
              <a:rPr lang="en-US" altLang="en-US" sz="2400" dirty="0" err="1"/>
              <a:t>warna</a:t>
            </a:r>
            <a:r>
              <a:rPr lang="en-US" altLang="en-US" sz="2400" dirty="0"/>
              <a:t> RGB </a:t>
            </a:r>
            <a:r>
              <a:rPr lang="en-US" altLang="en-US" sz="2400" dirty="0" err="1"/>
              <a:t>aman</a:t>
            </a:r>
            <a:r>
              <a:rPr lang="en-US" altLang="en-US" sz="2400" dirty="0"/>
              <a:t> (</a:t>
            </a:r>
            <a:r>
              <a:rPr lang="en-US" altLang="en-US" sz="2400" dirty="0" err="1"/>
              <a:t>dapat</a:t>
            </a:r>
            <a:r>
              <a:rPr lang="en-US" altLang="en-US" sz="2400" dirty="0"/>
              <a:t> </a:t>
            </a:r>
            <a:r>
              <a:rPr lang="en-US" altLang="en-US" sz="2400" dirty="0" err="1"/>
              <a:t>digunakan</a:t>
            </a:r>
            <a:r>
              <a:rPr lang="en-US" altLang="en-US" sz="2400" dirty="0"/>
              <a:t> </a:t>
            </a:r>
            <a:r>
              <a:rPr lang="en-US" altLang="en-US" sz="2400" dirty="0" err="1"/>
              <a:t>pada</a:t>
            </a:r>
            <a:r>
              <a:rPr lang="en-US" altLang="en-US" sz="2400" dirty="0"/>
              <a:t> </a:t>
            </a:r>
            <a:r>
              <a:rPr lang="en-US" altLang="en-US" sz="2400" dirty="0" err="1"/>
              <a:t>semua</a:t>
            </a:r>
            <a:r>
              <a:rPr lang="en-US" altLang="en-US" sz="2400" dirty="0"/>
              <a:t> </a:t>
            </a:r>
            <a:r>
              <a:rPr lang="en-US" altLang="en-US" sz="2400" dirty="0" err="1"/>
              <a:t>sistem</a:t>
            </a:r>
            <a:r>
              <a:rPr lang="en-US" altLang="en-US" sz="2400" dirty="0"/>
              <a:t>: </a:t>
            </a:r>
            <a:r>
              <a:rPr lang="en-US" altLang="en-US" sz="2400" dirty="0">
                <a:solidFill>
                  <a:srgbClr val="FF0000"/>
                </a:solidFill>
              </a:rPr>
              <a:t>all-systems-safe</a:t>
            </a:r>
            <a:r>
              <a:rPr lang="en-US" altLang="en-US" sz="2400" dirty="0"/>
              <a:t>)</a:t>
            </a:r>
          </a:p>
          <a:p>
            <a:r>
              <a:rPr lang="en-US" altLang="en-US" sz="2400" dirty="0"/>
              <a:t>Dari 256 </a:t>
            </a:r>
            <a:r>
              <a:rPr lang="en-US" altLang="en-US" sz="2400" dirty="0" err="1"/>
              <a:t>warna</a:t>
            </a:r>
            <a:r>
              <a:rPr lang="en-US" altLang="en-US" sz="2400" dirty="0"/>
              <a:t> </a:t>
            </a:r>
            <a:r>
              <a:rPr lang="en-US" altLang="en-US" sz="2400" dirty="0" err="1"/>
              <a:t>tersebut</a:t>
            </a:r>
            <a:r>
              <a:rPr lang="en-US" altLang="en-US" sz="2400" dirty="0"/>
              <a:t>, 40 </a:t>
            </a:r>
            <a:r>
              <a:rPr lang="en-US" altLang="en-US" sz="2400" dirty="0" err="1"/>
              <a:t>warna</a:t>
            </a:r>
            <a:r>
              <a:rPr lang="en-US" altLang="en-US" sz="2400" dirty="0"/>
              <a:t> </a:t>
            </a:r>
            <a:r>
              <a:rPr lang="en-US" altLang="en-US" sz="2400" dirty="0" err="1"/>
              <a:t>diproses</a:t>
            </a:r>
            <a:r>
              <a:rPr lang="en-US" altLang="en-US" sz="2400" dirty="0"/>
              <a:t> </a:t>
            </a:r>
            <a:r>
              <a:rPr lang="en-US" altLang="en-US" sz="2400" dirty="0" err="1"/>
              <a:t>dengan</a:t>
            </a:r>
            <a:r>
              <a:rPr lang="en-US" altLang="en-US" sz="2400" dirty="0"/>
              <a:t> </a:t>
            </a:r>
            <a:r>
              <a:rPr lang="en-US" altLang="en-US" sz="2400" dirty="0" err="1"/>
              <a:t>cara</a:t>
            </a:r>
            <a:r>
              <a:rPr lang="en-US" altLang="en-US" sz="2400" dirty="0"/>
              <a:t> yang </a:t>
            </a:r>
            <a:r>
              <a:rPr lang="en-US" altLang="en-US" sz="2400" dirty="0" err="1"/>
              <a:t>berbeda</a:t>
            </a:r>
            <a:r>
              <a:rPr lang="en-US" altLang="en-US" sz="2400" dirty="0"/>
              <a:t> </a:t>
            </a:r>
            <a:r>
              <a:rPr lang="en-US" altLang="en-US" sz="2400" dirty="0" err="1"/>
              <a:t>oleh</a:t>
            </a:r>
            <a:r>
              <a:rPr lang="en-US" altLang="en-US" sz="2400" dirty="0"/>
              <a:t> </a:t>
            </a:r>
            <a:r>
              <a:rPr lang="en-US" altLang="en-US" sz="2400" dirty="0" err="1"/>
              <a:t>bermacam</a:t>
            </a:r>
            <a:r>
              <a:rPr lang="en-US" altLang="en-US" sz="2400" dirty="0"/>
              <a:t> OS, </a:t>
            </a:r>
            <a:r>
              <a:rPr lang="en-US" altLang="en-US" sz="2400" dirty="0" err="1"/>
              <a:t>sisanya</a:t>
            </a:r>
            <a:r>
              <a:rPr lang="en-US" altLang="en-US" sz="2400" dirty="0"/>
              <a:t> </a:t>
            </a:r>
            <a:r>
              <a:rPr lang="en-US" altLang="en-US" sz="2400" dirty="0" err="1"/>
              <a:t>tinggal</a:t>
            </a:r>
            <a:r>
              <a:rPr lang="en-US" altLang="en-US" sz="2400" dirty="0"/>
              <a:t> </a:t>
            </a:r>
            <a:r>
              <a:rPr lang="en-US" altLang="en-US" sz="2400" dirty="0">
                <a:solidFill>
                  <a:srgbClr val="FF0000"/>
                </a:solidFill>
              </a:rPr>
              <a:t>216 </a:t>
            </a:r>
            <a:r>
              <a:rPr lang="en-US" altLang="en-US" sz="2400" dirty="0" err="1">
                <a:solidFill>
                  <a:srgbClr val="FF0000"/>
                </a:solidFill>
              </a:rPr>
              <a:t>warna</a:t>
            </a:r>
            <a:r>
              <a:rPr lang="en-US" altLang="en-US" sz="2400" dirty="0">
                <a:solidFill>
                  <a:srgbClr val="FF0000"/>
                </a:solidFill>
              </a:rPr>
              <a:t> </a:t>
            </a:r>
            <a:r>
              <a:rPr lang="en-US" altLang="en-US" sz="2400" dirty="0"/>
              <a:t>yang </a:t>
            </a:r>
            <a:r>
              <a:rPr lang="en-US" altLang="en-US" sz="2400" dirty="0" err="1"/>
              <a:t>berlaku</a:t>
            </a:r>
            <a:r>
              <a:rPr lang="en-US" altLang="en-US" sz="2400" dirty="0"/>
              <a:t> </a:t>
            </a:r>
            <a:r>
              <a:rPr lang="en-US" altLang="en-US" sz="2400" dirty="0" err="1"/>
              <a:t>umum</a:t>
            </a:r>
            <a:r>
              <a:rPr lang="en-US" altLang="en-US" sz="2400" dirty="0"/>
              <a:t> </a:t>
            </a:r>
            <a:r>
              <a:rPr lang="en-US" altLang="en-US" sz="2400" dirty="0" err="1"/>
              <a:t>bagi</a:t>
            </a:r>
            <a:r>
              <a:rPr lang="en-US" altLang="en-US" sz="2400" dirty="0"/>
              <a:t> </a:t>
            </a:r>
            <a:r>
              <a:rPr lang="en-US" altLang="en-US" sz="2400" dirty="0" err="1"/>
              <a:t>semua</a:t>
            </a:r>
            <a:r>
              <a:rPr lang="en-US" altLang="en-US" sz="2400" dirty="0"/>
              <a:t> </a:t>
            </a:r>
            <a:r>
              <a:rPr lang="en-US" altLang="en-US" sz="2400" dirty="0" err="1"/>
              <a:t>sistem</a:t>
            </a:r>
            <a:r>
              <a:rPr lang="en-US" altLang="en-US" sz="2400" dirty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97992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689985-A5DC-4AA5-BCFA-6338BCA0E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Safe RGB Colors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297E48-B57A-4920-89ED-82CECBF33E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000" dirty="0">
                <a:solidFill>
                  <a:srgbClr val="FF0000"/>
                </a:solidFill>
              </a:rPr>
              <a:t>216 </a:t>
            </a:r>
            <a:r>
              <a:rPr lang="en-US" altLang="en-US" sz="2000" dirty="0" err="1">
                <a:solidFill>
                  <a:srgbClr val="FF0000"/>
                </a:solidFill>
              </a:rPr>
              <a:t>warna</a:t>
            </a:r>
            <a:r>
              <a:rPr lang="en-US" altLang="en-US" sz="2000" dirty="0">
                <a:solidFill>
                  <a:srgbClr val="FF0000"/>
                </a:solidFill>
              </a:rPr>
              <a:t> </a:t>
            </a:r>
            <a:r>
              <a:rPr lang="en-US" altLang="en-US" sz="2000" dirty="0" err="1"/>
              <a:t>ini</a:t>
            </a:r>
            <a:r>
              <a:rPr lang="en-US" altLang="en-US" sz="2000" dirty="0"/>
              <a:t> </a:t>
            </a:r>
            <a:r>
              <a:rPr lang="en-US" altLang="en-US" sz="2000" dirty="0" err="1"/>
              <a:t>telah</a:t>
            </a:r>
            <a:r>
              <a:rPr lang="en-US" altLang="en-US" sz="2000" dirty="0"/>
              <a:t> </a:t>
            </a:r>
            <a:r>
              <a:rPr lang="en-US" altLang="en-US" sz="2000" dirty="0" err="1"/>
              <a:t>menjadi</a:t>
            </a:r>
            <a:r>
              <a:rPr lang="en-US" altLang="en-US" sz="2000" dirty="0"/>
              <a:t> </a:t>
            </a:r>
            <a:r>
              <a:rPr lang="en-US" altLang="en-US" sz="2000" dirty="0" err="1"/>
              <a:t>standar</a:t>
            </a:r>
            <a:r>
              <a:rPr lang="en-US" altLang="en-US" sz="2000" dirty="0"/>
              <a:t> de facto </a:t>
            </a:r>
            <a:r>
              <a:rPr lang="en-US" altLang="en-US" sz="2000" dirty="0" err="1"/>
              <a:t>untuk</a:t>
            </a:r>
            <a:r>
              <a:rPr lang="en-US" altLang="en-US" sz="2000" dirty="0"/>
              <a:t> safe colors, </a:t>
            </a:r>
            <a:r>
              <a:rPr lang="en-US" altLang="en-US" sz="2000" dirty="0" err="1"/>
              <a:t>terutama</a:t>
            </a:r>
            <a:r>
              <a:rPr lang="en-US" altLang="en-US" sz="2000" dirty="0"/>
              <a:t> </a:t>
            </a:r>
            <a:r>
              <a:rPr lang="en-US" altLang="en-US" sz="2000" dirty="0" err="1"/>
              <a:t>untuk</a:t>
            </a:r>
            <a:r>
              <a:rPr lang="en-US" altLang="en-US" sz="2000" dirty="0"/>
              <a:t> </a:t>
            </a:r>
            <a:r>
              <a:rPr lang="en-US" altLang="en-US" sz="2000" dirty="0" err="1"/>
              <a:t>aplikasi</a:t>
            </a:r>
            <a:r>
              <a:rPr lang="en-US" altLang="en-US" sz="2000" dirty="0"/>
              <a:t> internet.</a:t>
            </a:r>
          </a:p>
          <a:p>
            <a:r>
              <a:rPr lang="en-US" altLang="en-US" sz="2000" dirty="0" err="1">
                <a:solidFill>
                  <a:srgbClr val="FF0000"/>
                </a:solidFill>
              </a:rPr>
              <a:t>Setiap</a:t>
            </a:r>
            <a:r>
              <a:rPr lang="en-US" altLang="en-US" sz="2000" dirty="0">
                <a:solidFill>
                  <a:srgbClr val="FF0000"/>
                </a:solidFill>
              </a:rPr>
              <a:t> 216 </a:t>
            </a:r>
            <a:r>
              <a:rPr lang="en-US" altLang="en-US" sz="2000" dirty="0" err="1">
                <a:solidFill>
                  <a:srgbClr val="FF0000"/>
                </a:solidFill>
              </a:rPr>
              <a:t>warna</a:t>
            </a:r>
            <a:r>
              <a:rPr lang="en-US" altLang="en-US" sz="2000" dirty="0">
                <a:solidFill>
                  <a:srgbClr val="FF0000"/>
                </a:solidFill>
              </a:rPr>
              <a:t> </a:t>
            </a:r>
            <a:r>
              <a:rPr lang="en-US" altLang="en-US" sz="2000" dirty="0" err="1">
                <a:solidFill>
                  <a:srgbClr val="FF0000"/>
                </a:solidFill>
              </a:rPr>
              <a:t>ini</a:t>
            </a:r>
            <a:r>
              <a:rPr lang="en-US" altLang="en-US" sz="2000" dirty="0">
                <a:solidFill>
                  <a:srgbClr val="FF0000"/>
                </a:solidFill>
              </a:rPr>
              <a:t> </a:t>
            </a:r>
            <a:r>
              <a:rPr lang="en-US" altLang="en-US" sz="2000" dirty="0" err="1">
                <a:solidFill>
                  <a:srgbClr val="FF0000"/>
                </a:solidFill>
              </a:rPr>
              <a:t>terdiri</a:t>
            </a:r>
            <a:r>
              <a:rPr lang="en-US" altLang="en-US" sz="2000" dirty="0">
                <a:solidFill>
                  <a:srgbClr val="FF0000"/>
                </a:solidFill>
              </a:rPr>
              <a:t> </a:t>
            </a:r>
            <a:r>
              <a:rPr lang="en-US" altLang="en-US" sz="2000" dirty="0" err="1">
                <a:solidFill>
                  <a:srgbClr val="FF0000"/>
                </a:solidFill>
              </a:rPr>
              <a:t>dari</a:t>
            </a:r>
            <a:r>
              <a:rPr lang="en-US" altLang="en-US" sz="2000" dirty="0">
                <a:solidFill>
                  <a:srgbClr val="FF0000"/>
                </a:solidFill>
              </a:rPr>
              <a:t> 3 </a:t>
            </a:r>
            <a:r>
              <a:rPr lang="en-US" altLang="en-US" sz="2000" dirty="0" err="1">
                <a:solidFill>
                  <a:srgbClr val="FF0000"/>
                </a:solidFill>
              </a:rPr>
              <a:t>komponen</a:t>
            </a:r>
            <a:r>
              <a:rPr lang="en-US" altLang="en-US" sz="2000" dirty="0">
                <a:solidFill>
                  <a:srgbClr val="FF0000"/>
                </a:solidFill>
              </a:rPr>
              <a:t> RGB</a:t>
            </a:r>
            <a:r>
              <a:rPr lang="en-US" altLang="en-US" sz="2000" dirty="0"/>
              <a:t>, </a:t>
            </a:r>
            <a:r>
              <a:rPr lang="en-US" altLang="en-US" sz="2000" dirty="0" err="1"/>
              <a:t>tapi</a:t>
            </a:r>
            <a:r>
              <a:rPr lang="en-US" altLang="en-US" sz="2000" dirty="0"/>
              <a:t> </a:t>
            </a:r>
            <a:r>
              <a:rPr lang="en-US" altLang="en-US" sz="2000" dirty="0" err="1"/>
              <a:t>masing-masing</a:t>
            </a:r>
            <a:r>
              <a:rPr lang="en-US" altLang="en-US" sz="2000" dirty="0"/>
              <a:t> </a:t>
            </a:r>
            <a:r>
              <a:rPr lang="en-US" altLang="en-US" sz="2000" dirty="0" err="1"/>
              <a:t>hanya</a:t>
            </a:r>
            <a:r>
              <a:rPr lang="en-US" altLang="en-US" sz="2000" dirty="0"/>
              <a:t> </a:t>
            </a:r>
            <a:r>
              <a:rPr lang="en-US" altLang="en-US" sz="2000" dirty="0" err="1"/>
              <a:t>boleh</a:t>
            </a:r>
            <a:r>
              <a:rPr lang="en-US" altLang="en-US" sz="2000" dirty="0"/>
              <a:t> </a:t>
            </a:r>
            <a:r>
              <a:rPr lang="en-US" altLang="en-US" sz="2000" dirty="0" err="1"/>
              <a:t>bernilai</a:t>
            </a:r>
            <a:r>
              <a:rPr lang="en-US" altLang="en-US" sz="2000" dirty="0"/>
              <a:t> 0,51,102, 153, 204, 255 (</a:t>
            </a:r>
            <a:r>
              <a:rPr lang="en-US" altLang="en-US" sz="2000" dirty="0" err="1"/>
              <a:t>lihat</a:t>
            </a:r>
            <a:r>
              <a:rPr lang="en-US" altLang="en-US" sz="2000" dirty="0"/>
              <a:t> </a:t>
            </a:r>
            <a:r>
              <a:rPr lang="en-US" altLang="en-US" sz="2000" dirty="0" err="1"/>
              <a:t>tabel</a:t>
            </a:r>
            <a:r>
              <a:rPr lang="en-US" altLang="en-US" sz="2000" dirty="0"/>
              <a:t> di </a:t>
            </a:r>
            <a:r>
              <a:rPr lang="en-US" altLang="en-US" sz="2000" dirty="0" err="1"/>
              <a:t>bawah</a:t>
            </a:r>
            <a:r>
              <a:rPr lang="en-US" altLang="en-US" sz="2000" dirty="0"/>
              <a:t>)</a:t>
            </a:r>
          </a:p>
          <a:p>
            <a:r>
              <a:rPr lang="en-US" altLang="en-US" sz="2000" dirty="0" err="1">
                <a:solidFill>
                  <a:srgbClr val="FF0000"/>
                </a:solidFill>
              </a:rPr>
              <a:t>Warna</a:t>
            </a:r>
            <a:r>
              <a:rPr lang="en-US" altLang="en-US" sz="2000" dirty="0">
                <a:solidFill>
                  <a:srgbClr val="FF0000"/>
                </a:solidFill>
              </a:rPr>
              <a:t> </a:t>
            </a:r>
            <a:r>
              <a:rPr lang="en-US" altLang="en-US" sz="2000" dirty="0" err="1">
                <a:solidFill>
                  <a:srgbClr val="FF0000"/>
                </a:solidFill>
              </a:rPr>
              <a:t>merah</a:t>
            </a:r>
            <a:r>
              <a:rPr lang="en-US" altLang="en-US" sz="2000" dirty="0">
                <a:solidFill>
                  <a:srgbClr val="FF0000"/>
                </a:solidFill>
              </a:rPr>
              <a:t> </a:t>
            </a:r>
            <a:r>
              <a:rPr lang="en-US" altLang="en-US" sz="2000" dirty="0" err="1">
                <a:solidFill>
                  <a:srgbClr val="FF0000"/>
                </a:solidFill>
              </a:rPr>
              <a:t>murni</a:t>
            </a:r>
            <a:r>
              <a:rPr lang="en-US" altLang="en-US" sz="2000" dirty="0"/>
              <a:t>: FF0000, </a:t>
            </a:r>
            <a:r>
              <a:rPr lang="en-US" altLang="en-US" sz="2000" dirty="0" err="1">
                <a:solidFill>
                  <a:srgbClr val="FF0000"/>
                </a:solidFill>
              </a:rPr>
              <a:t>biru</a:t>
            </a:r>
            <a:r>
              <a:rPr lang="en-US" altLang="en-US" sz="2000" dirty="0">
                <a:solidFill>
                  <a:srgbClr val="FF0000"/>
                </a:solidFill>
              </a:rPr>
              <a:t> </a:t>
            </a:r>
            <a:r>
              <a:rPr lang="en-US" altLang="en-US" sz="2000" dirty="0" err="1">
                <a:solidFill>
                  <a:srgbClr val="FF0000"/>
                </a:solidFill>
              </a:rPr>
              <a:t>murni</a:t>
            </a:r>
            <a:r>
              <a:rPr lang="en-US" altLang="en-US" sz="2000" dirty="0"/>
              <a:t>: 0000FF, </a:t>
            </a:r>
            <a:r>
              <a:rPr lang="en-US" altLang="en-US" sz="2000" dirty="0" err="1">
                <a:solidFill>
                  <a:srgbClr val="FF0000"/>
                </a:solidFill>
              </a:rPr>
              <a:t>hitam</a:t>
            </a:r>
            <a:r>
              <a:rPr lang="en-US" altLang="en-US" sz="2000" dirty="0"/>
              <a:t>: 000000, </a:t>
            </a:r>
            <a:r>
              <a:rPr lang="en-US" altLang="en-US" sz="2000" dirty="0" err="1">
                <a:solidFill>
                  <a:srgbClr val="FF0000"/>
                </a:solidFill>
              </a:rPr>
              <a:t>putih</a:t>
            </a:r>
            <a:r>
              <a:rPr lang="en-US" altLang="en-US" sz="2000" dirty="0"/>
              <a:t>: FFFFFF</a:t>
            </a:r>
          </a:p>
          <a:p>
            <a:endParaRPr lang="en-US" altLang="en-US" sz="2000" dirty="0"/>
          </a:p>
          <a:p>
            <a:endParaRPr lang="en-US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27B4170D-F520-45EE-A401-2689F30906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021" y="4098758"/>
            <a:ext cx="8534400" cy="1284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431955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CD7B3-AFAF-46B7-919D-E0F0EA330F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216 safe colors</a:t>
            </a:r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0D08CFE-BF48-4E13-B5C9-A1CED35D3B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1231" y="1599872"/>
            <a:ext cx="6681537" cy="42774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578497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9B4295-155A-4806-BB0B-B58F93BCAB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Model CMY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80A6D6-B213-424B-969D-29D5C02778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80000"/>
              </a:lnSpc>
            </a:pPr>
            <a:r>
              <a:rPr lang="en-US" altLang="en-US" sz="2800" dirty="0" err="1"/>
              <a:t>Asumsikan</a:t>
            </a:r>
            <a:r>
              <a:rPr lang="en-US" altLang="en-US" sz="2800" dirty="0"/>
              <a:t> </a:t>
            </a:r>
            <a:r>
              <a:rPr lang="en-US" altLang="en-US" sz="2800" dirty="0" err="1"/>
              <a:t>semua</a:t>
            </a:r>
            <a:r>
              <a:rPr lang="en-US" altLang="en-US" sz="2800" dirty="0"/>
              <a:t> </a:t>
            </a:r>
            <a:r>
              <a:rPr lang="en-US" altLang="en-US" sz="2800" dirty="0" err="1"/>
              <a:t>nilai</a:t>
            </a:r>
            <a:r>
              <a:rPr lang="en-US" altLang="en-US" sz="2800" dirty="0"/>
              <a:t> </a:t>
            </a:r>
            <a:r>
              <a:rPr lang="en-US" altLang="en-US" sz="2800" dirty="0" err="1"/>
              <a:t>warna</a:t>
            </a:r>
            <a:r>
              <a:rPr lang="en-US" altLang="en-US" sz="2800" dirty="0"/>
              <a:t> </a:t>
            </a:r>
            <a:r>
              <a:rPr lang="en-US" altLang="en-US" sz="2800" dirty="0" err="1"/>
              <a:t>dinormalisasi</a:t>
            </a:r>
            <a:r>
              <a:rPr lang="en-US" altLang="en-US" sz="2800" dirty="0"/>
              <a:t> </a:t>
            </a:r>
            <a:r>
              <a:rPr lang="en-US" altLang="en-US" sz="2800" dirty="0" err="1"/>
              <a:t>menjadi</a:t>
            </a:r>
            <a:r>
              <a:rPr lang="en-US" altLang="en-US" sz="2800" dirty="0"/>
              <a:t> [0,1]</a:t>
            </a:r>
          </a:p>
          <a:p>
            <a:pPr>
              <a:lnSpc>
                <a:spcPct val="80000"/>
              </a:lnSpc>
            </a:pPr>
            <a:r>
              <a:rPr lang="en-US" altLang="en-US" sz="2800" dirty="0">
                <a:solidFill>
                  <a:srgbClr val="FF0000"/>
                </a:solidFill>
              </a:rPr>
              <a:t>Model CMY </a:t>
            </a:r>
            <a:r>
              <a:rPr lang="en-US" altLang="en-US" sz="2800" dirty="0" err="1"/>
              <a:t>digunakan</a:t>
            </a:r>
            <a:r>
              <a:rPr lang="en-US" altLang="en-US" sz="2800" dirty="0"/>
              <a:t> </a:t>
            </a:r>
            <a:r>
              <a:rPr lang="en-US" altLang="en-US" sz="2800" dirty="0" err="1"/>
              <a:t>untuk</a:t>
            </a:r>
            <a:r>
              <a:rPr lang="en-US" altLang="en-US" sz="2800" dirty="0"/>
              <a:t> </a:t>
            </a:r>
            <a:r>
              <a:rPr lang="en-US" altLang="en-US" sz="2800" dirty="0" err="1"/>
              <a:t>membuat</a:t>
            </a:r>
            <a:r>
              <a:rPr lang="en-US" altLang="en-US" sz="2800" dirty="0"/>
              <a:t> output hardcopy</a:t>
            </a:r>
          </a:p>
          <a:p>
            <a:pPr>
              <a:lnSpc>
                <a:spcPct val="80000"/>
              </a:lnSpc>
            </a:pPr>
            <a:r>
              <a:rPr lang="en-US" altLang="en-US" sz="2800" dirty="0">
                <a:solidFill>
                  <a:srgbClr val="FF0000"/>
                </a:solidFill>
              </a:rPr>
              <a:t>CMYK </a:t>
            </a:r>
            <a:r>
              <a:rPr lang="en-US" altLang="en-US" sz="2800" dirty="0">
                <a:sym typeface="Wingdings" panose="05000000000000000000" pitchFamily="2" charset="2"/>
              </a:rPr>
              <a:t> K </a:t>
            </a:r>
            <a:r>
              <a:rPr lang="en-US" altLang="en-US" sz="2800" dirty="0" err="1">
                <a:sym typeface="Wingdings" panose="05000000000000000000" pitchFamily="2" charset="2"/>
              </a:rPr>
              <a:t>adalah</a:t>
            </a:r>
            <a:r>
              <a:rPr lang="en-US" altLang="en-US" sz="2800" dirty="0">
                <a:sym typeface="Wingdings" panose="05000000000000000000" pitchFamily="2" charset="2"/>
              </a:rPr>
              <a:t> </a:t>
            </a:r>
            <a:r>
              <a:rPr lang="en-US" altLang="en-US" sz="2800" dirty="0" err="1">
                <a:sym typeface="Wingdings" panose="05000000000000000000" pitchFamily="2" charset="2"/>
              </a:rPr>
              <a:t>warna</a:t>
            </a:r>
            <a:r>
              <a:rPr lang="en-US" altLang="en-US" sz="2800" dirty="0">
                <a:sym typeface="Wingdings" panose="05000000000000000000" pitchFamily="2" charset="2"/>
              </a:rPr>
              <a:t> </a:t>
            </a:r>
            <a:r>
              <a:rPr lang="en-US" altLang="en-US" sz="2800" dirty="0" err="1">
                <a:sym typeface="Wingdings" panose="05000000000000000000" pitchFamily="2" charset="2"/>
              </a:rPr>
              <a:t>keempat</a:t>
            </a:r>
            <a:r>
              <a:rPr lang="en-US" altLang="en-US" sz="2800" dirty="0">
                <a:sym typeface="Wingdings" panose="05000000000000000000" pitchFamily="2" charset="2"/>
              </a:rPr>
              <a:t>: </a:t>
            </a:r>
            <a:r>
              <a:rPr lang="en-US" altLang="en-US" sz="2800" dirty="0" err="1">
                <a:sym typeface="Wingdings" panose="05000000000000000000" pitchFamily="2" charset="2"/>
              </a:rPr>
              <a:t>hitam</a:t>
            </a:r>
            <a:r>
              <a:rPr lang="en-US" altLang="en-US" sz="2800" dirty="0">
                <a:sym typeface="Wingdings" panose="05000000000000000000" pitchFamily="2" charset="2"/>
              </a:rPr>
              <a:t>; </a:t>
            </a:r>
            <a:r>
              <a:rPr lang="en-US" altLang="en-US" sz="2800" dirty="0" err="1">
                <a:sym typeface="Wingdings" panose="05000000000000000000" pitchFamily="2" charset="2"/>
              </a:rPr>
              <a:t>karena</a:t>
            </a:r>
            <a:r>
              <a:rPr lang="en-US" altLang="en-US" sz="2800" dirty="0">
                <a:sym typeface="Wingdings" panose="05000000000000000000" pitchFamily="2" charset="2"/>
              </a:rPr>
              <a:t> CMY yang </a:t>
            </a:r>
            <a:r>
              <a:rPr lang="en-US" altLang="en-US" sz="2800" dirty="0" err="1">
                <a:sym typeface="Wingdings" panose="05000000000000000000" pitchFamily="2" charset="2"/>
              </a:rPr>
              <a:t>dicampur</a:t>
            </a:r>
            <a:r>
              <a:rPr lang="en-US" altLang="en-US" sz="2800" dirty="0">
                <a:sym typeface="Wingdings" panose="05000000000000000000" pitchFamily="2" charset="2"/>
              </a:rPr>
              <a:t> </a:t>
            </a:r>
            <a:r>
              <a:rPr lang="en-US" altLang="en-US" sz="2800" dirty="0" err="1">
                <a:sym typeface="Wingdings" panose="05000000000000000000" pitchFamily="2" charset="2"/>
              </a:rPr>
              <a:t>tidak</a:t>
            </a:r>
            <a:r>
              <a:rPr lang="en-US" altLang="en-US" sz="2800" dirty="0">
                <a:sym typeface="Wingdings" panose="05000000000000000000" pitchFamily="2" charset="2"/>
              </a:rPr>
              <a:t> </a:t>
            </a:r>
            <a:r>
              <a:rPr lang="en-US" altLang="en-US" sz="2800" dirty="0" err="1">
                <a:sym typeface="Wingdings" panose="05000000000000000000" pitchFamily="2" charset="2"/>
              </a:rPr>
              <a:t>dapat</a:t>
            </a:r>
            <a:r>
              <a:rPr lang="en-US" altLang="en-US" sz="2800" dirty="0">
                <a:sym typeface="Wingdings" panose="05000000000000000000" pitchFamily="2" charset="2"/>
              </a:rPr>
              <a:t> </a:t>
            </a:r>
            <a:r>
              <a:rPr lang="en-US" altLang="en-US" sz="2800" dirty="0" err="1">
                <a:sym typeface="Wingdings" panose="05000000000000000000" pitchFamily="2" charset="2"/>
              </a:rPr>
              <a:t>menghasilkan</a:t>
            </a:r>
            <a:r>
              <a:rPr lang="en-US" altLang="en-US" sz="2800" dirty="0">
                <a:sym typeface="Wingdings" panose="05000000000000000000" pitchFamily="2" charset="2"/>
              </a:rPr>
              <a:t> </a:t>
            </a:r>
            <a:r>
              <a:rPr lang="en-US" altLang="en-US" sz="2800" dirty="0" err="1">
                <a:sym typeface="Wingdings" panose="05000000000000000000" pitchFamily="2" charset="2"/>
              </a:rPr>
              <a:t>warna</a:t>
            </a:r>
            <a:r>
              <a:rPr lang="en-US" altLang="en-US" sz="2800" dirty="0">
                <a:sym typeface="Wingdings" panose="05000000000000000000" pitchFamily="2" charset="2"/>
              </a:rPr>
              <a:t> </a:t>
            </a:r>
            <a:r>
              <a:rPr lang="en-US" altLang="en-US" sz="2800" dirty="0" err="1">
                <a:sym typeface="Wingdings" panose="05000000000000000000" pitchFamily="2" charset="2"/>
              </a:rPr>
              <a:t>hitam</a:t>
            </a:r>
            <a:r>
              <a:rPr lang="en-US" altLang="en-US" sz="2800" dirty="0">
                <a:sym typeface="Wingdings" panose="05000000000000000000" pitchFamily="2" charset="2"/>
              </a:rPr>
              <a:t> </a:t>
            </a:r>
            <a:r>
              <a:rPr lang="en-US" altLang="en-US" sz="2800" dirty="0" err="1">
                <a:sym typeface="Wingdings" panose="05000000000000000000" pitchFamily="2" charset="2"/>
              </a:rPr>
              <a:t>pekat</a:t>
            </a:r>
            <a:r>
              <a:rPr lang="en-US" altLang="en-US" sz="2800" dirty="0">
                <a:sym typeface="Wingdings" panose="05000000000000000000" pitchFamily="2" charset="2"/>
              </a:rPr>
              <a:t>, </a:t>
            </a:r>
            <a:r>
              <a:rPr lang="en-US" altLang="en-US" sz="2800" dirty="0" err="1">
                <a:sym typeface="Wingdings" panose="05000000000000000000" pitchFamily="2" charset="2"/>
              </a:rPr>
              <a:t>sedangkan</a:t>
            </a:r>
            <a:r>
              <a:rPr lang="en-US" altLang="en-US" sz="2800" dirty="0">
                <a:sym typeface="Wingdings" panose="05000000000000000000" pitchFamily="2" charset="2"/>
              </a:rPr>
              <a:t> </a:t>
            </a:r>
            <a:r>
              <a:rPr lang="en-US" altLang="en-US" sz="2800" dirty="0" err="1">
                <a:sym typeface="Wingdings" panose="05000000000000000000" pitchFamily="2" charset="2"/>
              </a:rPr>
              <a:t>seringkali</a:t>
            </a:r>
            <a:r>
              <a:rPr lang="en-US" altLang="en-US" sz="2800" dirty="0">
                <a:sym typeface="Wingdings" panose="05000000000000000000" pitchFamily="2" charset="2"/>
              </a:rPr>
              <a:t> </a:t>
            </a:r>
            <a:r>
              <a:rPr lang="en-US" altLang="en-US" sz="2800" dirty="0" err="1">
                <a:sym typeface="Wingdings" panose="05000000000000000000" pitchFamily="2" charset="2"/>
              </a:rPr>
              <a:t>kita</a:t>
            </a:r>
            <a:r>
              <a:rPr lang="en-US" altLang="en-US" sz="2800" dirty="0">
                <a:sym typeface="Wingdings" panose="05000000000000000000" pitchFamily="2" charset="2"/>
              </a:rPr>
              <a:t> </a:t>
            </a:r>
            <a:r>
              <a:rPr lang="en-US" altLang="en-US" sz="2800" dirty="0" err="1">
                <a:sym typeface="Wingdings" panose="05000000000000000000" pitchFamily="2" charset="2"/>
              </a:rPr>
              <a:t>harus</a:t>
            </a:r>
            <a:r>
              <a:rPr lang="en-US" altLang="en-US" sz="2800" dirty="0">
                <a:sym typeface="Wingdings" panose="05000000000000000000" pitchFamily="2" charset="2"/>
              </a:rPr>
              <a:t> </a:t>
            </a:r>
            <a:r>
              <a:rPr lang="en-US" altLang="en-US" sz="2800" dirty="0" err="1">
                <a:sym typeface="Wingdings" panose="05000000000000000000" pitchFamily="2" charset="2"/>
              </a:rPr>
              <a:t>mencetak</a:t>
            </a:r>
            <a:r>
              <a:rPr lang="en-US" altLang="en-US" sz="2800" dirty="0">
                <a:sym typeface="Wingdings" panose="05000000000000000000" pitchFamily="2" charset="2"/>
              </a:rPr>
              <a:t> </a:t>
            </a:r>
            <a:r>
              <a:rPr lang="en-US" altLang="en-US" sz="2800" dirty="0" err="1">
                <a:sym typeface="Wingdings" panose="05000000000000000000" pitchFamily="2" charset="2"/>
              </a:rPr>
              <a:t>dengan</a:t>
            </a:r>
            <a:r>
              <a:rPr lang="en-US" altLang="en-US" sz="2800" dirty="0">
                <a:sym typeface="Wingdings" panose="05000000000000000000" pitchFamily="2" charset="2"/>
              </a:rPr>
              <a:t> </a:t>
            </a:r>
            <a:r>
              <a:rPr lang="en-US" altLang="en-US" sz="2800" dirty="0" err="1">
                <a:sym typeface="Wingdings" panose="05000000000000000000" pitchFamily="2" charset="2"/>
              </a:rPr>
              <a:t>warna</a:t>
            </a:r>
            <a:r>
              <a:rPr lang="en-US" altLang="en-US" sz="2800" dirty="0">
                <a:sym typeface="Wingdings" panose="05000000000000000000" pitchFamily="2" charset="2"/>
              </a:rPr>
              <a:t> </a:t>
            </a:r>
            <a:r>
              <a:rPr lang="en-US" altLang="en-US" sz="2800" dirty="0" err="1">
                <a:sym typeface="Wingdings" panose="05000000000000000000" pitchFamily="2" charset="2"/>
              </a:rPr>
              <a:t>hitam</a:t>
            </a:r>
            <a:r>
              <a:rPr lang="en-US" altLang="en-US" sz="2800" dirty="0">
                <a:sym typeface="Wingdings" panose="05000000000000000000" pitchFamily="2" charset="2"/>
              </a:rPr>
              <a:t> </a:t>
            </a:r>
            <a:r>
              <a:rPr lang="en-US" altLang="en-US" sz="2800" dirty="0" err="1">
                <a:sym typeface="Wingdings" panose="05000000000000000000" pitchFamily="2" charset="2"/>
              </a:rPr>
              <a:t>pekat</a:t>
            </a:r>
            <a:r>
              <a:rPr lang="en-US" altLang="en-US" sz="2800" dirty="0">
                <a:sym typeface="Wingdings" panose="05000000000000000000" pitchFamily="2" charset="2"/>
              </a:rPr>
              <a:t>. </a:t>
            </a:r>
          </a:p>
          <a:p>
            <a:pPr>
              <a:lnSpc>
                <a:spcPct val="80000"/>
              </a:lnSpc>
            </a:pPr>
            <a:r>
              <a:rPr lang="en-US" altLang="en-US" sz="2800" dirty="0" err="1"/>
              <a:t>Rumusan</a:t>
            </a:r>
            <a:r>
              <a:rPr lang="en-US" altLang="en-US" sz="2800" dirty="0"/>
              <a:t>:</a:t>
            </a:r>
          </a:p>
          <a:p>
            <a:pPr lvl="1">
              <a:lnSpc>
                <a:spcPct val="80000"/>
              </a:lnSpc>
            </a:pPr>
            <a:r>
              <a:rPr lang="en-US" altLang="en-US" sz="2400" dirty="0"/>
              <a:t>C = 1 – R</a:t>
            </a:r>
          </a:p>
          <a:p>
            <a:pPr lvl="1">
              <a:lnSpc>
                <a:spcPct val="80000"/>
              </a:lnSpc>
            </a:pPr>
            <a:r>
              <a:rPr lang="en-US" altLang="en-US" sz="2400" dirty="0"/>
              <a:t>M = 1 – G</a:t>
            </a:r>
          </a:p>
          <a:p>
            <a:pPr lvl="1">
              <a:lnSpc>
                <a:spcPct val="80000"/>
              </a:lnSpc>
            </a:pPr>
            <a:r>
              <a:rPr lang="en-US" altLang="en-US" sz="2400" dirty="0"/>
              <a:t>Y = 1 – B</a:t>
            </a:r>
          </a:p>
          <a:p>
            <a:pPr>
              <a:lnSpc>
                <a:spcPct val="80000"/>
              </a:lnSpc>
              <a:buNone/>
            </a:pPr>
            <a:endParaRPr lang="en-US" altLang="en-US" sz="28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54023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87F7C0-63CF-4909-BD52-FB1517248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Model HSI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4C1498-C571-4424-B94D-D0ED0C5BC1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800" dirty="0">
                <a:solidFill>
                  <a:srgbClr val="FF0000"/>
                </a:solidFill>
              </a:rPr>
              <a:t>RGB</a:t>
            </a:r>
            <a:r>
              <a:rPr lang="en-US" altLang="en-US" sz="2800" dirty="0"/>
              <a:t> </a:t>
            </a:r>
            <a:r>
              <a:rPr lang="en-US" altLang="en-US" sz="2800" dirty="0" err="1"/>
              <a:t>dan</a:t>
            </a:r>
            <a:r>
              <a:rPr lang="en-US" altLang="en-US" sz="2800" dirty="0"/>
              <a:t> </a:t>
            </a:r>
            <a:r>
              <a:rPr lang="en-US" altLang="en-US" sz="2800" dirty="0">
                <a:solidFill>
                  <a:srgbClr val="FF0000"/>
                </a:solidFill>
              </a:rPr>
              <a:t>CMY</a:t>
            </a:r>
            <a:r>
              <a:rPr lang="en-US" altLang="en-US" sz="2800" dirty="0"/>
              <a:t> </a:t>
            </a:r>
            <a:r>
              <a:rPr lang="en-US" altLang="en-US" sz="2800" dirty="0" err="1"/>
              <a:t>tidak</a:t>
            </a:r>
            <a:r>
              <a:rPr lang="en-US" altLang="en-US" sz="2800" dirty="0"/>
              <a:t> </a:t>
            </a:r>
            <a:r>
              <a:rPr lang="en-US" altLang="en-US" sz="2800" dirty="0" err="1"/>
              <a:t>cocok</a:t>
            </a:r>
            <a:r>
              <a:rPr lang="en-US" altLang="en-US" sz="2800" dirty="0"/>
              <a:t> </a:t>
            </a:r>
            <a:r>
              <a:rPr lang="en-US" altLang="en-US" sz="2800" dirty="0" err="1"/>
              <a:t>untuk</a:t>
            </a:r>
            <a:r>
              <a:rPr lang="en-US" altLang="en-US" sz="2800" dirty="0"/>
              <a:t> </a:t>
            </a:r>
            <a:r>
              <a:rPr lang="en-US" altLang="en-US" sz="2800" dirty="0" err="1"/>
              <a:t>mendeskripsikan</a:t>
            </a:r>
            <a:r>
              <a:rPr lang="en-US" altLang="en-US" sz="2800" dirty="0"/>
              <a:t> colors </a:t>
            </a:r>
            <a:r>
              <a:rPr lang="en-US" altLang="en-US" sz="2800" dirty="0" err="1"/>
              <a:t>berdasarkan</a:t>
            </a:r>
            <a:r>
              <a:rPr lang="en-US" altLang="en-US" sz="2800" dirty="0"/>
              <a:t> </a:t>
            </a:r>
            <a:r>
              <a:rPr lang="en-US" altLang="en-US" sz="2800" dirty="0" err="1"/>
              <a:t>interpretasi</a:t>
            </a:r>
            <a:r>
              <a:rPr lang="en-US" altLang="en-US" sz="2800" dirty="0"/>
              <a:t> </a:t>
            </a:r>
            <a:r>
              <a:rPr lang="en-US" altLang="en-US" sz="2800" dirty="0" err="1"/>
              <a:t>manusia</a:t>
            </a:r>
            <a:endParaRPr lang="en-US" altLang="en-US" sz="2800" dirty="0"/>
          </a:p>
          <a:p>
            <a:r>
              <a:rPr lang="en-US" altLang="en-US" sz="2800" dirty="0">
                <a:solidFill>
                  <a:srgbClr val="FF0000"/>
                </a:solidFill>
              </a:rPr>
              <a:t>Hue (H)</a:t>
            </a:r>
            <a:r>
              <a:rPr lang="en-US" altLang="en-US" sz="2800" dirty="0"/>
              <a:t>, </a:t>
            </a:r>
            <a:r>
              <a:rPr lang="en-US" altLang="en-US" sz="2800" dirty="0">
                <a:solidFill>
                  <a:srgbClr val="FF0000"/>
                </a:solidFill>
              </a:rPr>
              <a:t>Saturation (S)</a:t>
            </a:r>
            <a:r>
              <a:rPr lang="en-US" altLang="en-US" sz="2800" dirty="0"/>
              <a:t>, </a:t>
            </a:r>
            <a:r>
              <a:rPr lang="en-US" altLang="en-US" sz="2800" dirty="0" err="1">
                <a:solidFill>
                  <a:srgbClr val="FF0000"/>
                </a:solidFill>
              </a:rPr>
              <a:t>Intensitas</a:t>
            </a:r>
            <a:r>
              <a:rPr lang="en-US" altLang="en-US" sz="2800" dirty="0">
                <a:solidFill>
                  <a:srgbClr val="FF0000"/>
                </a:solidFill>
              </a:rPr>
              <a:t> (I)</a:t>
            </a:r>
          </a:p>
          <a:p>
            <a:pPr lvl="1"/>
            <a:r>
              <a:rPr lang="en-US" altLang="en-US" sz="2400" dirty="0"/>
              <a:t>Hue: </a:t>
            </a:r>
            <a:r>
              <a:rPr lang="en-US" altLang="en-US" sz="2400" dirty="0" err="1"/>
              <a:t>mendeskripsikan</a:t>
            </a:r>
            <a:r>
              <a:rPr lang="en-US" altLang="en-US" sz="2400" dirty="0"/>
              <a:t> </a:t>
            </a:r>
            <a:r>
              <a:rPr lang="en-US" altLang="en-US" sz="2400" dirty="0" err="1"/>
              <a:t>warna</a:t>
            </a:r>
            <a:r>
              <a:rPr lang="en-US" altLang="en-US" sz="2400" dirty="0"/>
              <a:t> </a:t>
            </a:r>
            <a:r>
              <a:rPr lang="en-US" altLang="en-US" sz="2400" dirty="0" err="1"/>
              <a:t>murni</a:t>
            </a:r>
            <a:endParaRPr lang="en-US" altLang="en-US" sz="2400" dirty="0"/>
          </a:p>
          <a:p>
            <a:pPr lvl="1"/>
            <a:r>
              <a:rPr lang="en-US" altLang="en-US" sz="2400" dirty="0" err="1"/>
              <a:t>Saturasi</a:t>
            </a:r>
            <a:r>
              <a:rPr lang="en-US" altLang="en-US" sz="2400" dirty="0"/>
              <a:t>: </a:t>
            </a:r>
            <a:r>
              <a:rPr lang="en-US" altLang="en-US" sz="2400" dirty="0" err="1"/>
              <a:t>derajat</a:t>
            </a:r>
            <a:r>
              <a:rPr lang="en-US" altLang="en-US" sz="2400" dirty="0"/>
              <a:t> </a:t>
            </a:r>
            <a:r>
              <a:rPr lang="en-US" altLang="en-US" sz="2400" dirty="0" err="1"/>
              <a:t>banyaknya</a:t>
            </a:r>
            <a:r>
              <a:rPr lang="en-US" altLang="en-US" sz="2400" dirty="0"/>
              <a:t> </a:t>
            </a:r>
            <a:r>
              <a:rPr lang="en-US" altLang="en-US" sz="2400" dirty="0" err="1"/>
              <a:t>warna</a:t>
            </a:r>
            <a:r>
              <a:rPr lang="en-US" altLang="en-US" sz="2400" dirty="0"/>
              <a:t> </a:t>
            </a:r>
            <a:r>
              <a:rPr lang="en-US" altLang="en-US" sz="2400" dirty="0" err="1"/>
              <a:t>murni</a:t>
            </a:r>
            <a:r>
              <a:rPr lang="en-US" altLang="en-US" sz="2400" dirty="0"/>
              <a:t> </a:t>
            </a:r>
            <a:r>
              <a:rPr lang="en-US" altLang="en-US" sz="2400" dirty="0" err="1"/>
              <a:t>dilunakkan</a:t>
            </a:r>
            <a:r>
              <a:rPr lang="en-US" altLang="en-US" sz="2400" dirty="0"/>
              <a:t> </a:t>
            </a:r>
            <a:r>
              <a:rPr lang="en-US" altLang="en-US" sz="2400" dirty="0" err="1"/>
              <a:t>dengan</a:t>
            </a:r>
            <a:r>
              <a:rPr lang="en-US" altLang="en-US" sz="2400" dirty="0"/>
              <a:t> </a:t>
            </a:r>
            <a:r>
              <a:rPr lang="en-US" altLang="en-US" sz="2400" dirty="0" err="1"/>
              <a:t>warna</a:t>
            </a:r>
            <a:r>
              <a:rPr lang="en-US" altLang="en-US" sz="2400" dirty="0"/>
              <a:t> </a:t>
            </a:r>
            <a:r>
              <a:rPr lang="en-US" altLang="en-US" sz="2400" dirty="0" err="1"/>
              <a:t>putih</a:t>
            </a:r>
            <a:endParaRPr lang="en-US" altLang="en-US" sz="2400" dirty="0"/>
          </a:p>
          <a:p>
            <a:pPr lvl="1"/>
            <a:r>
              <a:rPr lang="en-US" altLang="en-US" sz="2400" dirty="0" err="1"/>
              <a:t>Intensitas</a:t>
            </a:r>
            <a:r>
              <a:rPr lang="en-US" altLang="en-US" sz="2400" dirty="0"/>
              <a:t>: </a:t>
            </a:r>
            <a:r>
              <a:rPr lang="en-US" altLang="en-US" sz="2400" dirty="0" err="1"/>
              <a:t>menggabungkan</a:t>
            </a:r>
            <a:r>
              <a:rPr lang="en-US" altLang="en-US" sz="2400" dirty="0"/>
              <a:t> </a:t>
            </a:r>
            <a:r>
              <a:rPr lang="en-US" altLang="en-US" sz="2400" dirty="0" err="1"/>
              <a:t>informasi</a:t>
            </a:r>
            <a:r>
              <a:rPr lang="en-US" altLang="en-US" sz="2400" dirty="0"/>
              <a:t> </a:t>
            </a:r>
            <a:r>
              <a:rPr lang="en-US" altLang="en-US" sz="2400" dirty="0" err="1"/>
              <a:t>warna</a:t>
            </a:r>
            <a:r>
              <a:rPr lang="en-US" altLang="en-US" sz="2400" dirty="0"/>
              <a:t> </a:t>
            </a:r>
            <a:r>
              <a:rPr lang="en-US" altLang="en-US" sz="2400" dirty="0" err="1"/>
              <a:t>dari</a:t>
            </a:r>
            <a:r>
              <a:rPr lang="en-US" altLang="en-US" sz="2400" dirty="0"/>
              <a:t> H </a:t>
            </a:r>
            <a:r>
              <a:rPr lang="en-US" altLang="en-US" sz="2400" dirty="0" err="1"/>
              <a:t>dan</a:t>
            </a:r>
            <a:r>
              <a:rPr lang="en-US" altLang="en-US" sz="2400" dirty="0"/>
              <a:t> S</a:t>
            </a:r>
          </a:p>
          <a:p>
            <a:pPr lvl="1"/>
            <a:endParaRPr lang="en-US" altLang="en-US" sz="24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52809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96AD4-F528-415C-9AFD-8092DD445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Model HSI (</a:t>
            </a:r>
            <a:r>
              <a:rPr lang="en-US" altLang="en-US" dirty="0" err="1"/>
              <a:t>Lanjutan</a:t>
            </a:r>
            <a:r>
              <a:rPr lang="en-US" altLang="en-US" dirty="0"/>
              <a:t>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AA9366-01C2-4537-A7B8-FCAC385AD8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000" dirty="0">
                <a:solidFill>
                  <a:srgbClr val="FF0000"/>
                </a:solidFill>
              </a:rPr>
              <a:t>I (intensity) </a:t>
            </a:r>
            <a:r>
              <a:rPr lang="en-US" altLang="en-US" sz="2000" dirty="0">
                <a:sym typeface="Wingdings" panose="05000000000000000000" pitchFamily="2" charset="2"/>
              </a:rPr>
              <a:t> </a:t>
            </a:r>
            <a:r>
              <a:rPr lang="en-US" altLang="en-US" sz="2000" dirty="0" err="1">
                <a:sym typeface="Wingdings" panose="05000000000000000000" pitchFamily="2" charset="2"/>
              </a:rPr>
              <a:t>garis</a:t>
            </a:r>
            <a:r>
              <a:rPr lang="en-US" altLang="en-US" sz="2000" dirty="0">
                <a:sym typeface="Wingdings" panose="05000000000000000000" pitchFamily="2" charset="2"/>
              </a:rPr>
              <a:t> yang </a:t>
            </a:r>
            <a:r>
              <a:rPr lang="en-US" altLang="en-US" sz="2000" dirty="0" err="1">
                <a:sym typeface="Wingdings" panose="05000000000000000000" pitchFamily="2" charset="2"/>
              </a:rPr>
              <a:t>menghubungkan</a:t>
            </a:r>
            <a:r>
              <a:rPr lang="en-US" altLang="en-US" sz="2000" dirty="0">
                <a:sym typeface="Wingdings" panose="05000000000000000000" pitchFamily="2" charset="2"/>
              </a:rPr>
              <a:t> </a:t>
            </a:r>
            <a:r>
              <a:rPr lang="en-US" altLang="en-US" sz="2000" dirty="0" err="1">
                <a:sym typeface="Wingdings" panose="05000000000000000000" pitchFamily="2" charset="2"/>
              </a:rPr>
              <a:t>titik</a:t>
            </a:r>
            <a:r>
              <a:rPr lang="en-US" altLang="en-US" sz="2000" dirty="0">
                <a:sym typeface="Wingdings" panose="05000000000000000000" pitchFamily="2" charset="2"/>
              </a:rPr>
              <a:t> black </a:t>
            </a:r>
            <a:r>
              <a:rPr lang="en-US" altLang="en-US" sz="2000" dirty="0" err="1">
                <a:sym typeface="Wingdings" panose="05000000000000000000" pitchFamily="2" charset="2"/>
              </a:rPr>
              <a:t>dan</a:t>
            </a:r>
            <a:r>
              <a:rPr lang="en-US" altLang="en-US" sz="2000" dirty="0">
                <a:sym typeface="Wingdings" panose="05000000000000000000" pitchFamily="2" charset="2"/>
              </a:rPr>
              <a:t> white</a:t>
            </a:r>
          </a:p>
          <a:p>
            <a:r>
              <a:rPr lang="en-US" altLang="en-US" sz="2000" dirty="0" err="1">
                <a:sym typeface="Wingdings" panose="05000000000000000000" pitchFamily="2" charset="2"/>
              </a:rPr>
              <a:t>Semua</a:t>
            </a:r>
            <a:r>
              <a:rPr lang="en-US" altLang="en-US" sz="2000" dirty="0">
                <a:sym typeface="Wingdings" panose="05000000000000000000" pitchFamily="2" charset="2"/>
              </a:rPr>
              <a:t> </a:t>
            </a:r>
            <a:r>
              <a:rPr lang="en-US" altLang="en-US" sz="2000" dirty="0" err="1">
                <a:sym typeface="Wingdings" panose="05000000000000000000" pitchFamily="2" charset="2"/>
              </a:rPr>
              <a:t>titik</a:t>
            </a:r>
            <a:r>
              <a:rPr lang="en-US" altLang="en-US" sz="2000" dirty="0">
                <a:sym typeface="Wingdings" panose="05000000000000000000" pitchFamily="2" charset="2"/>
              </a:rPr>
              <a:t> </a:t>
            </a:r>
            <a:r>
              <a:rPr lang="en-US" altLang="en-US" sz="2000" dirty="0" err="1">
                <a:sym typeface="Wingdings" panose="05000000000000000000" pitchFamily="2" charset="2"/>
              </a:rPr>
              <a:t>pada</a:t>
            </a:r>
            <a:r>
              <a:rPr lang="en-US" altLang="en-US" sz="2000" dirty="0">
                <a:sym typeface="Wingdings" panose="05000000000000000000" pitchFamily="2" charset="2"/>
              </a:rPr>
              <a:t> </a:t>
            </a:r>
            <a:r>
              <a:rPr lang="en-US" altLang="en-US" sz="2000" dirty="0" err="1">
                <a:sym typeface="Wingdings" panose="05000000000000000000" pitchFamily="2" charset="2"/>
              </a:rPr>
              <a:t>garis</a:t>
            </a:r>
            <a:r>
              <a:rPr lang="en-US" altLang="en-US" sz="2000" dirty="0">
                <a:sym typeface="Wingdings" panose="05000000000000000000" pitchFamily="2" charset="2"/>
              </a:rPr>
              <a:t> </a:t>
            </a:r>
            <a:r>
              <a:rPr lang="en-US" altLang="en-US" sz="2000" dirty="0" err="1">
                <a:sym typeface="Wingdings" panose="05000000000000000000" pitchFamily="2" charset="2"/>
              </a:rPr>
              <a:t>ini</a:t>
            </a:r>
            <a:r>
              <a:rPr lang="en-US" altLang="en-US" sz="2000" dirty="0">
                <a:sym typeface="Wingdings" panose="05000000000000000000" pitchFamily="2" charset="2"/>
              </a:rPr>
              <a:t> </a:t>
            </a:r>
            <a:r>
              <a:rPr lang="en-US" altLang="en-US" sz="2000" dirty="0" err="1">
                <a:sym typeface="Wingdings" panose="05000000000000000000" pitchFamily="2" charset="2"/>
              </a:rPr>
              <a:t>adalah</a:t>
            </a:r>
            <a:r>
              <a:rPr lang="en-US" altLang="en-US" sz="2000" dirty="0">
                <a:sym typeface="Wingdings" panose="05000000000000000000" pitchFamily="2" charset="2"/>
              </a:rPr>
              <a:t> </a:t>
            </a:r>
            <a:r>
              <a:rPr lang="en-US" altLang="en-US" sz="2000" dirty="0" err="1">
                <a:sym typeface="Wingdings" panose="05000000000000000000" pitchFamily="2" charset="2"/>
              </a:rPr>
              <a:t>abu-abu</a:t>
            </a:r>
            <a:r>
              <a:rPr lang="en-US" altLang="en-US" sz="2000" dirty="0">
                <a:sym typeface="Wingdings" panose="05000000000000000000" pitchFamily="2" charset="2"/>
              </a:rPr>
              <a:t>.</a:t>
            </a:r>
            <a:endParaRPr lang="en-US" altLang="en-US" sz="2000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7684A496-537D-4074-AAEC-B2F3514344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653" y="2912610"/>
            <a:ext cx="6340642" cy="3399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352908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CAE1D-39F4-49C2-B4C0-65F782D8C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Model HSI (</a:t>
            </a:r>
            <a:r>
              <a:rPr lang="en-US" altLang="en-US" dirty="0" err="1"/>
              <a:t>Lanjutan</a:t>
            </a:r>
            <a:r>
              <a:rPr lang="en-US" altLang="en-US" dirty="0"/>
              <a:t>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EDDA50-9FEA-493C-B4A2-0ECBC0E4DB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US" altLang="en-US" sz="2400" dirty="0">
                <a:solidFill>
                  <a:srgbClr val="FF0000"/>
                </a:solidFill>
              </a:rPr>
              <a:t>H (hue) </a:t>
            </a:r>
            <a:r>
              <a:rPr lang="en-US" altLang="en-US" sz="2400" dirty="0">
                <a:sym typeface="Wingdings" panose="05000000000000000000" pitchFamily="2" charset="2"/>
              </a:rPr>
              <a:t> </a:t>
            </a:r>
            <a:r>
              <a:rPr lang="en-US" altLang="en-US" sz="2400" dirty="0" err="1">
                <a:sym typeface="Wingdings" panose="05000000000000000000" pitchFamily="2" charset="2"/>
              </a:rPr>
              <a:t>semua</a:t>
            </a:r>
            <a:r>
              <a:rPr lang="en-US" altLang="en-US" sz="2400" dirty="0">
                <a:sym typeface="Wingdings" panose="05000000000000000000" pitchFamily="2" charset="2"/>
              </a:rPr>
              <a:t> </a:t>
            </a:r>
            <a:r>
              <a:rPr lang="en-US" altLang="en-US" sz="2400" dirty="0" err="1">
                <a:sym typeface="Wingdings" panose="05000000000000000000" pitchFamily="2" charset="2"/>
              </a:rPr>
              <a:t>titik</a:t>
            </a:r>
            <a:r>
              <a:rPr lang="en-US" altLang="en-US" sz="2400" dirty="0">
                <a:sym typeface="Wingdings" panose="05000000000000000000" pitchFamily="2" charset="2"/>
              </a:rPr>
              <a:t> </a:t>
            </a:r>
            <a:r>
              <a:rPr lang="en-US" altLang="en-US" sz="2400" dirty="0" err="1">
                <a:sym typeface="Wingdings" panose="05000000000000000000" pitchFamily="2" charset="2"/>
              </a:rPr>
              <a:t>pada</a:t>
            </a:r>
            <a:r>
              <a:rPr lang="en-US" altLang="en-US" sz="2400" dirty="0">
                <a:sym typeface="Wingdings" panose="05000000000000000000" pitchFamily="2" charset="2"/>
              </a:rPr>
              <a:t> </a:t>
            </a:r>
            <a:r>
              <a:rPr lang="en-US" altLang="en-US" sz="2400" dirty="0" err="1">
                <a:sym typeface="Wingdings" panose="05000000000000000000" pitchFamily="2" charset="2"/>
              </a:rPr>
              <a:t>bidang</a:t>
            </a:r>
            <a:r>
              <a:rPr lang="en-US" altLang="en-US" sz="2400" dirty="0">
                <a:sym typeface="Wingdings" panose="05000000000000000000" pitchFamily="2" charset="2"/>
              </a:rPr>
              <a:t> yang </a:t>
            </a:r>
            <a:r>
              <a:rPr lang="en-US" altLang="en-US" sz="2400" dirty="0" err="1">
                <a:sym typeface="Wingdings" panose="05000000000000000000" pitchFamily="2" charset="2"/>
              </a:rPr>
              <a:t>dibatasi</a:t>
            </a:r>
            <a:r>
              <a:rPr lang="en-US" altLang="en-US" sz="2400" dirty="0">
                <a:sym typeface="Wingdings" panose="05000000000000000000" pitchFamily="2" charset="2"/>
              </a:rPr>
              <a:t> </a:t>
            </a:r>
            <a:r>
              <a:rPr lang="en-US" altLang="en-US" sz="2400" dirty="0" err="1">
                <a:sym typeface="Wingdings" panose="05000000000000000000" pitchFamily="2" charset="2"/>
              </a:rPr>
              <a:t>oleh</a:t>
            </a:r>
            <a:r>
              <a:rPr lang="en-US" altLang="en-US" sz="2400" dirty="0">
                <a:sym typeface="Wingdings" panose="05000000000000000000" pitchFamily="2" charset="2"/>
              </a:rPr>
              <a:t> </a:t>
            </a:r>
            <a:r>
              <a:rPr lang="en-US" altLang="en-US" sz="2400" dirty="0" err="1">
                <a:sym typeface="Wingdings" panose="05000000000000000000" pitchFamily="2" charset="2"/>
              </a:rPr>
              <a:t>titik</a:t>
            </a:r>
            <a:r>
              <a:rPr lang="en-US" altLang="en-US" sz="2400" dirty="0">
                <a:sym typeface="Wingdings" panose="05000000000000000000" pitchFamily="2" charset="2"/>
              </a:rPr>
              <a:t> black, white </a:t>
            </a:r>
            <a:r>
              <a:rPr lang="en-US" altLang="en-US" sz="2400" dirty="0" err="1">
                <a:sym typeface="Wingdings" panose="05000000000000000000" pitchFamily="2" charset="2"/>
              </a:rPr>
              <a:t>dan</a:t>
            </a:r>
            <a:r>
              <a:rPr lang="en-US" altLang="en-US" sz="2400" dirty="0">
                <a:sym typeface="Wingdings" panose="05000000000000000000" pitchFamily="2" charset="2"/>
              </a:rPr>
              <a:t> </a:t>
            </a:r>
            <a:r>
              <a:rPr lang="en-US" altLang="en-US" sz="2400" dirty="0" err="1">
                <a:sym typeface="Wingdings" panose="05000000000000000000" pitchFamily="2" charset="2"/>
              </a:rPr>
              <a:t>warna</a:t>
            </a:r>
            <a:r>
              <a:rPr lang="en-US" altLang="en-US" sz="2400" dirty="0">
                <a:sym typeface="Wingdings" panose="05000000000000000000" pitchFamily="2" charset="2"/>
              </a:rPr>
              <a:t>-x, </a:t>
            </a:r>
            <a:r>
              <a:rPr lang="en-US" altLang="en-US" sz="2400" dirty="0" err="1">
                <a:sym typeface="Wingdings" panose="05000000000000000000" pitchFamily="2" charset="2"/>
              </a:rPr>
              <a:t>memiliki</a:t>
            </a:r>
            <a:r>
              <a:rPr lang="en-US" altLang="en-US" sz="2400" dirty="0">
                <a:sym typeface="Wingdings" panose="05000000000000000000" pitchFamily="2" charset="2"/>
              </a:rPr>
              <a:t> hue yang </a:t>
            </a:r>
            <a:r>
              <a:rPr lang="en-US" altLang="en-US" sz="2400" dirty="0" err="1">
                <a:sym typeface="Wingdings" panose="05000000000000000000" pitchFamily="2" charset="2"/>
              </a:rPr>
              <a:t>sama</a:t>
            </a:r>
            <a:r>
              <a:rPr lang="en-US" altLang="en-US" sz="2400" dirty="0">
                <a:sym typeface="Wingdings" panose="05000000000000000000" pitchFamily="2" charset="2"/>
              </a:rPr>
              <a:t>, </a:t>
            </a:r>
            <a:r>
              <a:rPr lang="en-US" altLang="en-US" sz="2400" dirty="0" err="1">
                <a:sym typeface="Wingdings" panose="05000000000000000000" pitchFamily="2" charset="2"/>
              </a:rPr>
              <a:t>yaitu</a:t>
            </a:r>
            <a:r>
              <a:rPr lang="en-US" altLang="en-US" sz="2400" dirty="0">
                <a:sym typeface="Wingdings" panose="05000000000000000000" pitchFamily="2" charset="2"/>
              </a:rPr>
              <a:t> </a:t>
            </a:r>
            <a:r>
              <a:rPr lang="en-US" altLang="en-US" sz="2400" dirty="0" err="1">
                <a:sym typeface="Wingdings" panose="05000000000000000000" pitchFamily="2" charset="2"/>
              </a:rPr>
              <a:t>warna</a:t>
            </a:r>
            <a:r>
              <a:rPr lang="en-US" altLang="en-US" sz="2400" dirty="0">
                <a:sym typeface="Wingdings" panose="05000000000000000000" pitchFamily="2" charset="2"/>
              </a:rPr>
              <a:t>-x. </a:t>
            </a:r>
          </a:p>
          <a:p>
            <a:pPr>
              <a:lnSpc>
                <a:spcPct val="80000"/>
              </a:lnSpc>
            </a:pPr>
            <a:r>
              <a:rPr lang="en-US" altLang="en-US" sz="2400" dirty="0" err="1">
                <a:sym typeface="Wingdings" panose="05000000000000000000" pitchFamily="2" charset="2"/>
              </a:rPr>
              <a:t>Contoh</a:t>
            </a:r>
            <a:r>
              <a:rPr lang="en-US" altLang="en-US" sz="2400" dirty="0">
                <a:sym typeface="Wingdings" panose="05000000000000000000" pitchFamily="2" charset="2"/>
              </a:rPr>
              <a:t> </a:t>
            </a:r>
            <a:r>
              <a:rPr lang="en-US" altLang="en-US" sz="2400" dirty="0" err="1">
                <a:sym typeface="Wingdings" panose="05000000000000000000" pitchFamily="2" charset="2"/>
              </a:rPr>
              <a:t>pada</a:t>
            </a:r>
            <a:r>
              <a:rPr lang="en-US" altLang="en-US" sz="2400" dirty="0">
                <a:sym typeface="Wingdings" panose="05000000000000000000" pitchFamily="2" charset="2"/>
              </a:rPr>
              <a:t> </a:t>
            </a:r>
            <a:r>
              <a:rPr lang="en-US" altLang="en-US" sz="2400" dirty="0" err="1">
                <a:sym typeface="Wingdings" panose="05000000000000000000" pitchFamily="2" charset="2"/>
              </a:rPr>
              <a:t>gambar</a:t>
            </a:r>
            <a:r>
              <a:rPr lang="en-US" altLang="en-US" sz="2400" dirty="0">
                <a:sym typeface="Wingdings" panose="05000000000000000000" pitchFamily="2" charset="2"/>
              </a:rPr>
              <a:t> </a:t>
            </a:r>
            <a:r>
              <a:rPr lang="en-US" altLang="en-US" sz="2400" dirty="0" err="1">
                <a:sym typeface="Wingdings" panose="05000000000000000000" pitchFamily="2" charset="2"/>
              </a:rPr>
              <a:t>sebelumnya</a:t>
            </a:r>
            <a:r>
              <a:rPr lang="en-US" altLang="en-US" sz="2400" dirty="0">
                <a:sym typeface="Wingdings" panose="05000000000000000000" pitchFamily="2" charset="2"/>
              </a:rPr>
              <a:t>: </a:t>
            </a:r>
            <a:r>
              <a:rPr lang="en-US" altLang="en-US" sz="2400" dirty="0" err="1">
                <a:sym typeface="Wingdings" panose="05000000000000000000" pitchFamily="2" charset="2"/>
              </a:rPr>
              <a:t>warna</a:t>
            </a:r>
            <a:r>
              <a:rPr lang="en-US" altLang="en-US" sz="2400" dirty="0">
                <a:sym typeface="Wingdings" panose="05000000000000000000" pitchFamily="2" charset="2"/>
              </a:rPr>
              <a:t>-x: cyan</a:t>
            </a:r>
          </a:p>
          <a:p>
            <a:pPr>
              <a:lnSpc>
                <a:spcPct val="80000"/>
              </a:lnSpc>
            </a:pPr>
            <a:r>
              <a:rPr lang="en-US" altLang="en-US" sz="2400" dirty="0">
                <a:solidFill>
                  <a:srgbClr val="FF0000"/>
                </a:solidFill>
                <a:sym typeface="Wingdings" panose="05000000000000000000" pitchFamily="2" charset="2"/>
              </a:rPr>
              <a:t>S (</a:t>
            </a:r>
            <a:r>
              <a:rPr lang="en-US" altLang="en-US" sz="2400" dirty="0" err="1">
                <a:solidFill>
                  <a:srgbClr val="FF0000"/>
                </a:solidFill>
                <a:sym typeface="Wingdings" panose="05000000000000000000" pitchFamily="2" charset="2"/>
              </a:rPr>
              <a:t>saturasi</a:t>
            </a:r>
            <a:r>
              <a:rPr lang="en-US" altLang="en-US" sz="2400" dirty="0">
                <a:solidFill>
                  <a:srgbClr val="FF0000"/>
                </a:solidFill>
                <a:sym typeface="Wingdings" panose="05000000000000000000" pitchFamily="2" charset="2"/>
              </a:rPr>
              <a:t>) </a:t>
            </a:r>
            <a:r>
              <a:rPr lang="en-US" altLang="en-US" sz="2400" dirty="0">
                <a:sym typeface="Wingdings" panose="05000000000000000000" pitchFamily="2" charset="2"/>
              </a:rPr>
              <a:t> </a:t>
            </a:r>
            <a:r>
              <a:rPr lang="en-US" altLang="en-US" sz="2400" dirty="0" err="1">
                <a:sym typeface="Wingdings" panose="05000000000000000000" pitchFamily="2" charset="2"/>
              </a:rPr>
              <a:t>untuk</a:t>
            </a:r>
            <a:r>
              <a:rPr lang="en-US" altLang="en-US" sz="2400" dirty="0">
                <a:sym typeface="Wingdings" panose="05000000000000000000" pitchFamily="2" charset="2"/>
              </a:rPr>
              <a:t> </a:t>
            </a:r>
            <a:r>
              <a:rPr lang="en-US" altLang="en-US" sz="2400" dirty="0" err="1">
                <a:sym typeface="Wingdings" panose="05000000000000000000" pitchFamily="2" charset="2"/>
              </a:rPr>
              <a:t>menentukan</a:t>
            </a:r>
            <a:r>
              <a:rPr lang="en-US" altLang="en-US" sz="2400" dirty="0">
                <a:sym typeface="Wingdings" panose="05000000000000000000" pitchFamily="2" charset="2"/>
              </a:rPr>
              <a:t> </a:t>
            </a:r>
            <a:r>
              <a:rPr lang="en-US" altLang="en-US" sz="2400" dirty="0" err="1">
                <a:sym typeface="Wingdings" panose="05000000000000000000" pitchFamily="2" charset="2"/>
              </a:rPr>
              <a:t>saturasi</a:t>
            </a:r>
            <a:r>
              <a:rPr lang="en-US" altLang="en-US" sz="2400" dirty="0">
                <a:sym typeface="Wingdings" panose="05000000000000000000" pitchFamily="2" charset="2"/>
              </a:rPr>
              <a:t> (</a:t>
            </a:r>
            <a:r>
              <a:rPr lang="en-US" altLang="en-US" sz="2400" dirty="0" err="1">
                <a:sym typeface="Wingdings" panose="05000000000000000000" pitchFamily="2" charset="2"/>
              </a:rPr>
              <a:t>kemurnian</a:t>
            </a:r>
            <a:r>
              <a:rPr lang="en-US" altLang="en-US" sz="2400" dirty="0">
                <a:sym typeface="Wingdings" panose="05000000000000000000" pitchFamily="2" charset="2"/>
              </a:rPr>
              <a:t>) </a:t>
            </a:r>
            <a:r>
              <a:rPr lang="en-US" altLang="en-US" sz="2400" dirty="0" err="1">
                <a:sym typeface="Wingdings" panose="05000000000000000000" pitchFamily="2" charset="2"/>
              </a:rPr>
              <a:t>dari</a:t>
            </a:r>
            <a:r>
              <a:rPr lang="en-US" altLang="en-US" sz="2400" dirty="0">
                <a:sym typeface="Wingdings" panose="05000000000000000000" pitchFamily="2" charset="2"/>
              </a:rPr>
              <a:t> </a:t>
            </a:r>
            <a:r>
              <a:rPr lang="en-US" altLang="en-US" sz="2400" dirty="0" err="1">
                <a:sym typeface="Wingdings" panose="05000000000000000000" pitchFamily="2" charset="2"/>
              </a:rPr>
              <a:t>warna</a:t>
            </a:r>
            <a:r>
              <a:rPr lang="en-US" altLang="en-US" sz="2400" dirty="0">
                <a:sym typeface="Wingdings" panose="05000000000000000000" pitchFamily="2" charset="2"/>
              </a:rPr>
              <a:t>-x: </a:t>
            </a:r>
            <a:r>
              <a:rPr lang="en-US" altLang="en-US" sz="2400" dirty="0" err="1">
                <a:sym typeface="Wingdings" panose="05000000000000000000" pitchFamily="2" charset="2"/>
              </a:rPr>
              <a:t>buat</a:t>
            </a:r>
            <a:r>
              <a:rPr lang="en-US" altLang="en-US" sz="2400" dirty="0">
                <a:sym typeface="Wingdings" panose="05000000000000000000" pitchFamily="2" charset="2"/>
              </a:rPr>
              <a:t> </a:t>
            </a:r>
            <a:r>
              <a:rPr lang="en-US" altLang="en-US" sz="2400" dirty="0" err="1">
                <a:sym typeface="Wingdings" panose="05000000000000000000" pitchFamily="2" charset="2"/>
              </a:rPr>
              <a:t>bidang</a:t>
            </a:r>
            <a:r>
              <a:rPr lang="en-US" altLang="en-US" sz="2400" dirty="0">
                <a:sym typeface="Wingdings" panose="05000000000000000000" pitchFamily="2" charset="2"/>
              </a:rPr>
              <a:t> </a:t>
            </a:r>
            <a:r>
              <a:rPr lang="en-US" altLang="en-US" sz="2400" dirty="0" err="1">
                <a:sym typeface="Wingdings" panose="05000000000000000000" pitchFamily="2" charset="2"/>
              </a:rPr>
              <a:t>dari</a:t>
            </a:r>
            <a:r>
              <a:rPr lang="en-US" altLang="en-US" sz="2400" dirty="0">
                <a:sym typeface="Wingdings" panose="05000000000000000000" pitchFamily="2" charset="2"/>
              </a:rPr>
              <a:t> </a:t>
            </a:r>
            <a:r>
              <a:rPr lang="en-US" altLang="en-US" sz="2400" dirty="0" err="1">
                <a:sym typeface="Wingdings" panose="05000000000000000000" pitchFamily="2" charset="2"/>
              </a:rPr>
              <a:t>titik</a:t>
            </a:r>
            <a:r>
              <a:rPr lang="en-US" altLang="en-US" sz="2400" dirty="0">
                <a:sym typeface="Wingdings" panose="05000000000000000000" pitchFamily="2" charset="2"/>
              </a:rPr>
              <a:t> </a:t>
            </a:r>
            <a:r>
              <a:rPr lang="en-US" altLang="en-US" sz="2400" dirty="0" err="1">
                <a:sym typeface="Wingdings" panose="05000000000000000000" pitchFamily="2" charset="2"/>
              </a:rPr>
              <a:t>warna</a:t>
            </a:r>
            <a:r>
              <a:rPr lang="en-US" altLang="en-US" sz="2400" dirty="0">
                <a:sym typeface="Wingdings" panose="05000000000000000000" pitchFamily="2" charset="2"/>
              </a:rPr>
              <a:t>-x </a:t>
            </a:r>
            <a:r>
              <a:rPr lang="en-US" altLang="en-US" sz="2400" dirty="0" err="1">
                <a:sym typeface="Wingdings" panose="05000000000000000000" pitchFamily="2" charset="2"/>
              </a:rPr>
              <a:t>tegak</a:t>
            </a:r>
            <a:r>
              <a:rPr lang="en-US" altLang="en-US" sz="2400" dirty="0">
                <a:sym typeface="Wingdings" panose="05000000000000000000" pitchFamily="2" charset="2"/>
              </a:rPr>
              <a:t> </a:t>
            </a:r>
            <a:r>
              <a:rPr lang="en-US" altLang="en-US" sz="2400" dirty="0" err="1">
                <a:sym typeface="Wingdings" panose="05000000000000000000" pitchFamily="2" charset="2"/>
              </a:rPr>
              <a:t>lurus</a:t>
            </a:r>
            <a:r>
              <a:rPr lang="en-US" altLang="en-US" sz="2400" dirty="0">
                <a:sym typeface="Wingdings" panose="05000000000000000000" pitchFamily="2" charset="2"/>
              </a:rPr>
              <a:t> </a:t>
            </a:r>
            <a:r>
              <a:rPr lang="en-US" altLang="en-US" sz="2400" dirty="0" err="1">
                <a:sym typeface="Wingdings" panose="05000000000000000000" pitchFamily="2" charset="2"/>
              </a:rPr>
              <a:t>dengan</a:t>
            </a:r>
            <a:r>
              <a:rPr lang="en-US" altLang="en-US" sz="2400" dirty="0">
                <a:sym typeface="Wingdings" panose="05000000000000000000" pitchFamily="2" charset="2"/>
              </a:rPr>
              <a:t> </a:t>
            </a:r>
            <a:r>
              <a:rPr lang="en-US" altLang="en-US" sz="2400" dirty="0" err="1">
                <a:sym typeface="Wingdings" panose="05000000000000000000" pitchFamily="2" charset="2"/>
              </a:rPr>
              <a:t>sumbu</a:t>
            </a:r>
            <a:r>
              <a:rPr lang="en-US" altLang="en-US" sz="2400" dirty="0">
                <a:sym typeface="Wingdings" panose="05000000000000000000" pitchFamily="2" charset="2"/>
              </a:rPr>
              <a:t> </a:t>
            </a:r>
            <a:r>
              <a:rPr lang="en-US" altLang="en-US" sz="2400" dirty="0" err="1">
                <a:sym typeface="Wingdings" panose="05000000000000000000" pitchFamily="2" charset="2"/>
              </a:rPr>
              <a:t>intensitas</a:t>
            </a:r>
            <a:r>
              <a:rPr lang="en-US" altLang="en-US" sz="2400" dirty="0">
                <a:sym typeface="Wingdings" panose="05000000000000000000" pitchFamily="2" charset="2"/>
              </a:rPr>
              <a:t> </a:t>
            </a:r>
            <a:r>
              <a:rPr lang="en-US" altLang="en-US" sz="2400" dirty="0" err="1">
                <a:sym typeface="Wingdings" panose="05000000000000000000" pitchFamily="2" charset="2"/>
              </a:rPr>
              <a:t>dan</a:t>
            </a:r>
            <a:r>
              <a:rPr lang="en-US" altLang="en-US" sz="2400" dirty="0">
                <a:sym typeface="Wingdings" panose="05000000000000000000" pitchFamily="2" charset="2"/>
              </a:rPr>
              <a:t> </a:t>
            </a:r>
            <a:r>
              <a:rPr lang="en-US" altLang="en-US" sz="2400" dirty="0" err="1">
                <a:sym typeface="Wingdings" panose="05000000000000000000" pitchFamily="2" charset="2"/>
              </a:rPr>
              <a:t>memiliki</a:t>
            </a:r>
            <a:r>
              <a:rPr lang="en-US" altLang="en-US" sz="2400" dirty="0">
                <a:sym typeface="Wingdings" panose="05000000000000000000" pitchFamily="2" charset="2"/>
              </a:rPr>
              <a:t> hue yang </a:t>
            </a:r>
            <a:r>
              <a:rPr lang="en-US" altLang="en-US" sz="2400" dirty="0" err="1">
                <a:sym typeface="Wingdings" panose="05000000000000000000" pitchFamily="2" charset="2"/>
              </a:rPr>
              <a:t>sama</a:t>
            </a:r>
            <a:r>
              <a:rPr lang="en-US" altLang="en-US" sz="2400" dirty="0">
                <a:sym typeface="Wingdings" panose="05000000000000000000" pitchFamily="2" charset="2"/>
              </a:rPr>
              <a:t>. </a:t>
            </a:r>
            <a:r>
              <a:rPr lang="en-US" altLang="en-US" sz="2400" dirty="0" err="1">
                <a:sym typeface="Wingdings" panose="05000000000000000000" pitchFamily="2" charset="2"/>
              </a:rPr>
              <a:t>Saturasi</a:t>
            </a:r>
            <a:r>
              <a:rPr lang="en-US" altLang="en-US" sz="2400" dirty="0">
                <a:sym typeface="Wingdings" panose="05000000000000000000" pitchFamily="2" charset="2"/>
              </a:rPr>
              <a:t> </a:t>
            </a:r>
            <a:r>
              <a:rPr lang="en-US" altLang="en-US" sz="2400" dirty="0" err="1">
                <a:sym typeface="Wingdings" panose="05000000000000000000" pitchFamily="2" charset="2"/>
              </a:rPr>
              <a:t>adalah</a:t>
            </a:r>
            <a:r>
              <a:rPr lang="en-US" altLang="en-US" sz="2400" dirty="0">
                <a:sym typeface="Wingdings" panose="05000000000000000000" pitchFamily="2" charset="2"/>
              </a:rPr>
              <a:t> </a:t>
            </a:r>
            <a:r>
              <a:rPr lang="en-US" altLang="en-US" sz="2400" i="1" dirty="0" err="1">
                <a:sym typeface="Wingdings" panose="05000000000000000000" pitchFamily="2" charset="2"/>
              </a:rPr>
              <a:t>jarak</a:t>
            </a:r>
            <a:r>
              <a:rPr lang="en-US" altLang="en-US" sz="2400" i="1" dirty="0">
                <a:sym typeface="Wingdings" panose="05000000000000000000" pitchFamily="2" charset="2"/>
              </a:rPr>
              <a:t> </a:t>
            </a:r>
            <a:r>
              <a:rPr lang="en-US" altLang="en-US" sz="2400" i="1" dirty="0" err="1">
                <a:sym typeface="Wingdings" panose="05000000000000000000" pitchFamily="2" charset="2"/>
              </a:rPr>
              <a:t>terdekat</a:t>
            </a:r>
            <a:r>
              <a:rPr lang="en-US" altLang="en-US" sz="2400" dirty="0">
                <a:sym typeface="Wingdings" panose="05000000000000000000" pitchFamily="2" charset="2"/>
              </a:rPr>
              <a:t> </a:t>
            </a:r>
            <a:r>
              <a:rPr lang="en-US" altLang="en-US" sz="2400" dirty="0" err="1">
                <a:sym typeface="Wingdings" panose="05000000000000000000" pitchFamily="2" charset="2"/>
              </a:rPr>
              <a:t>antara</a:t>
            </a:r>
            <a:r>
              <a:rPr lang="en-US" altLang="en-US" sz="2400" dirty="0">
                <a:sym typeface="Wingdings" panose="05000000000000000000" pitchFamily="2" charset="2"/>
              </a:rPr>
              <a:t> </a:t>
            </a:r>
            <a:r>
              <a:rPr lang="en-US" altLang="en-US" sz="2400" dirty="0" err="1">
                <a:sym typeface="Wingdings" panose="05000000000000000000" pitchFamily="2" charset="2"/>
              </a:rPr>
              <a:t>titik</a:t>
            </a:r>
            <a:r>
              <a:rPr lang="en-US" altLang="en-US" sz="2400" dirty="0">
                <a:sym typeface="Wingdings" panose="05000000000000000000" pitchFamily="2" charset="2"/>
              </a:rPr>
              <a:t> </a:t>
            </a:r>
            <a:r>
              <a:rPr lang="en-US" altLang="en-US" sz="2400" dirty="0" err="1">
                <a:sym typeface="Wingdings" panose="05000000000000000000" pitchFamily="2" charset="2"/>
              </a:rPr>
              <a:t>warna</a:t>
            </a:r>
            <a:r>
              <a:rPr lang="en-US" altLang="en-US" sz="2400" dirty="0">
                <a:sym typeface="Wingdings" panose="05000000000000000000" pitchFamily="2" charset="2"/>
              </a:rPr>
              <a:t>-x </a:t>
            </a:r>
            <a:r>
              <a:rPr lang="en-US" altLang="en-US" sz="2400" dirty="0" err="1">
                <a:sym typeface="Wingdings" panose="05000000000000000000" pitchFamily="2" charset="2"/>
              </a:rPr>
              <a:t>dengan</a:t>
            </a:r>
            <a:r>
              <a:rPr lang="en-US" altLang="en-US" sz="2400" dirty="0">
                <a:sym typeface="Wingdings" panose="05000000000000000000" pitchFamily="2" charset="2"/>
              </a:rPr>
              <a:t> </a:t>
            </a:r>
            <a:r>
              <a:rPr lang="en-US" altLang="en-US" sz="2400" dirty="0" err="1">
                <a:sym typeface="Wingdings" panose="05000000000000000000" pitchFamily="2" charset="2"/>
              </a:rPr>
              <a:t>sumbu</a:t>
            </a:r>
            <a:r>
              <a:rPr lang="en-US" altLang="en-US" sz="2400" dirty="0">
                <a:sym typeface="Wingdings" panose="05000000000000000000" pitchFamily="2" charset="2"/>
              </a:rPr>
              <a:t> </a:t>
            </a:r>
            <a:r>
              <a:rPr lang="en-US" altLang="en-US" sz="2400" dirty="0" err="1">
                <a:sym typeface="Wingdings" panose="05000000000000000000" pitchFamily="2" charset="2"/>
              </a:rPr>
              <a:t>intensitas</a:t>
            </a:r>
            <a:endParaRPr lang="en-US" altLang="en-US" sz="24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15496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FC93B4-82AD-4873-A6E0-4D27B1D51D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Color Model HSI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AB585288-A5F6-43C5-A013-CD508DA124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7979" y="1359567"/>
            <a:ext cx="3870158" cy="5475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201628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FBA54-D71F-430D-BCE9-996E3C7BEA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Pembahasan</a:t>
            </a:r>
            <a:r>
              <a:rPr lang="en-US" dirty="0"/>
              <a:t>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31687-514F-433A-8579-583BB58E39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en-US" sz="2400" dirty="0" err="1"/>
              <a:t>Pengertian</a:t>
            </a:r>
            <a:r>
              <a:rPr lang="en-US" altLang="en-US" sz="2400" dirty="0"/>
              <a:t> </a:t>
            </a:r>
            <a:r>
              <a:rPr lang="en-US" altLang="en-US" sz="2400" dirty="0" err="1"/>
              <a:t>warna</a:t>
            </a:r>
            <a:endParaRPr lang="en-US" altLang="en-US" sz="2400" dirty="0"/>
          </a:p>
          <a:p>
            <a:r>
              <a:rPr lang="en-US" altLang="en-US" sz="2400" dirty="0"/>
              <a:t>Model-model </a:t>
            </a:r>
            <a:r>
              <a:rPr lang="en-US" altLang="en-US" sz="2400" dirty="0" err="1"/>
              <a:t>warna</a:t>
            </a:r>
            <a:endParaRPr lang="en-US" altLang="en-US" sz="2400" dirty="0"/>
          </a:p>
          <a:p>
            <a:r>
              <a:rPr lang="en-US" altLang="en-US" sz="2400" dirty="0" err="1">
                <a:solidFill>
                  <a:srgbClr val="FF0000"/>
                </a:solidFill>
              </a:rPr>
              <a:t>Pengolahan</a:t>
            </a:r>
            <a:r>
              <a:rPr lang="en-US" altLang="en-US" sz="2400" dirty="0">
                <a:solidFill>
                  <a:srgbClr val="FF0000"/>
                </a:solidFill>
              </a:rPr>
              <a:t> </a:t>
            </a:r>
            <a:r>
              <a:rPr lang="en-US" altLang="en-US" sz="2400" dirty="0" err="1">
                <a:solidFill>
                  <a:srgbClr val="FF0000"/>
                </a:solidFill>
              </a:rPr>
              <a:t>citra</a:t>
            </a:r>
            <a:r>
              <a:rPr lang="en-US" altLang="en-US" sz="2400" dirty="0">
                <a:solidFill>
                  <a:srgbClr val="FF0000"/>
                </a:solidFill>
              </a:rPr>
              <a:t> </a:t>
            </a:r>
            <a:r>
              <a:rPr lang="en-US" altLang="en-US" sz="2400" dirty="0" err="1">
                <a:solidFill>
                  <a:srgbClr val="FF0000"/>
                </a:solidFill>
              </a:rPr>
              <a:t>pseudocolor</a:t>
            </a:r>
            <a:endParaRPr lang="en-US" altLang="en-US" sz="2400" dirty="0">
              <a:solidFill>
                <a:srgbClr val="FF0000"/>
              </a:solidFill>
            </a:endParaRPr>
          </a:p>
          <a:p>
            <a:r>
              <a:rPr lang="en-US" altLang="en-US" sz="2400" dirty="0" err="1"/>
              <a:t>Dasar-dasar</a:t>
            </a:r>
            <a:r>
              <a:rPr lang="en-US" altLang="en-US" sz="2400" dirty="0"/>
              <a:t> </a:t>
            </a:r>
            <a:r>
              <a:rPr lang="en-US" altLang="en-US" sz="2400" dirty="0" err="1"/>
              <a:t>pengolahan</a:t>
            </a:r>
            <a:r>
              <a:rPr lang="en-US" altLang="en-US" sz="2400" dirty="0"/>
              <a:t> </a:t>
            </a:r>
            <a:r>
              <a:rPr lang="en-US" altLang="en-US" sz="2400" dirty="0" err="1"/>
              <a:t>citra</a:t>
            </a:r>
            <a:r>
              <a:rPr lang="en-US" altLang="en-US" sz="2400" dirty="0"/>
              <a:t> full-color</a:t>
            </a:r>
          </a:p>
          <a:p>
            <a:r>
              <a:rPr lang="en-US" altLang="en-US" sz="2400" dirty="0" err="1"/>
              <a:t>Transformasi</a:t>
            </a:r>
            <a:r>
              <a:rPr lang="en-US" altLang="en-US" sz="2400" dirty="0"/>
              <a:t> </a:t>
            </a:r>
            <a:r>
              <a:rPr lang="en-US" altLang="en-US" sz="2400" dirty="0" err="1"/>
              <a:t>warna</a:t>
            </a:r>
            <a:endParaRPr lang="en-US" altLang="en-US" sz="2400" dirty="0"/>
          </a:p>
          <a:p>
            <a:r>
              <a:rPr lang="en-US" altLang="en-US" sz="2400" dirty="0"/>
              <a:t>Smoothing and Sharpening</a:t>
            </a:r>
          </a:p>
          <a:p>
            <a:r>
              <a:rPr lang="en-US" altLang="en-US" sz="2400" dirty="0" err="1"/>
              <a:t>Segmentasi</a:t>
            </a:r>
            <a:r>
              <a:rPr lang="en-US" altLang="en-US" sz="2400" dirty="0"/>
              <a:t> </a:t>
            </a:r>
            <a:r>
              <a:rPr lang="en-US" altLang="en-US" sz="2400" dirty="0" err="1"/>
              <a:t>warna</a:t>
            </a:r>
            <a:endParaRPr lang="en-US" altLang="en-US" sz="2400" dirty="0"/>
          </a:p>
          <a:p>
            <a:r>
              <a:rPr lang="en-US" altLang="en-US" sz="2400" dirty="0" err="1"/>
              <a:t>Gangguan</a:t>
            </a:r>
            <a:r>
              <a:rPr lang="en-US" altLang="en-US" sz="2400" dirty="0"/>
              <a:t> (noise) </a:t>
            </a:r>
            <a:r>
              <a:rPr lang="en-US" altLang="en-US" sz="2400" dirty="0" err="1"/>
              <a:t>pada</a:t>
            </a:r>
            <a:r>
              <a:rPr lang="en-US" altLang="en-US" sz="2400" dirty="0"/>
              <a:t> </a:t>
            </a:r>
            <a:r>
              <a:rPr lang="en-US" altLang="en-US" sz="2400" dirty="0" err="1"/>
              <a:t>citra</a:t>
            </a:r>
            <a:r>
              <a:rPr lang="en-US" altLang="en-US" sz="2400" dirty="0"/>
              <a:t> </a:t>
            </a:r>
            <a:r>
              <a:rPr lang="en-US" altLang="en-US" sz="2400" dirty="0" err="1"/>
              <a:t>berwarna</a:t>
            </a:r>
            <a:endParaRPr lang="en-US" altLang="en-US" sz="2400" dirty="0"/>
          </a:p>
          <a:p>
            <a:r>
              <a:rPr lang="en-US" altLang="en-US" sz="2400" dirty="0" err="1"/>
              <a:t>Kompresi</a:t>
            </a:r>
            <a:r>
              <a:rPr lang="en-US" altLang="en-US" sz="2400" dirty="0"/>
              <a:t> </a:t>
            </a:r>
            <a:r>
              <a:rPr lang="en-US" altLang="en-US" sz="2400" dirty="0" err="1"/>
              <a:t>citra</a:t>
            </a:r>
            <a:r>
              <a:rPr lang="en-US" altLang="en-US" sz="2400" dirty="0"/>
              <a:t> </a:t>
            </a:r>
            <a:r>
              <a:rPr lang="en-US" altLang="en-US" sz="2400" dirty="0" err="1"/>
              <a:t>berwana</a:t>
            </a:r>
            <a:endParaRPr lang="en-US" alt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0663299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BF1D7B-E468-4610-B0D1-86750139D0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err="1"/>
              <a:t>Pengolahan</a:t>
            </a:r>
            <a:r>
              <a:rPr lang="en-US" altLang="en-US" dirty="0"/>
              <a:t> </a:t>
            </a:r>
            <a:r>
              <a:rPr lang="en-US" altLang="en-US" dirty="0" err="1"/>
              <a:t>citra</a:t>
            </a:r>
            <a:r>
              <a:rPr lang="en-US" altLang="en-US" dirty="0"/>
              <a:t> </a:t>
            </a:r>
            <a:r>
              <a:rPr lang="en-US" altLang="en-US" dirty="0" err="1"/>
              <a:t>pseudocolor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E1C3F-E088-47B2-B19C-AEC5A7A3F4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en-US" sz="2400" dirty="0"/>
              <a:t>Cara-</a:t>
            </a:r>
            <a:r>
              <a:rPr lang="en-US" altLang="en-US" sz="2400" dirty="0" err="1"/>
              <a:t>cara</a:t>
            </a:r>
            <a:r>
              <a:rPr lang="en-US" altLang="en-US" sz="2400" dirty="0"/>
              <a:t> </a:t>
            </a:r>
            <a:r>
              <a:rPr lang="en-US" altLang="en-US" sz="2400" dirty="0" err="1"/>
              <a:t>untuk</a:t>
            </a:r>
            <a:r>
              <a:rPr lang="en-US" altLang="en-US" sz="2400" dirty="0"/>
              <a:t> </a:t>
            </a:r>
            <a:r>
              <a:rPr lang="en-US" altLang="en-US" sz="2400" dirty="0" err="1"/>
              <a:t>memberikan</a:t>
            </a:r>
            <a:r>
              <a:rPr lang="en-US" altLang="en-US" sz="2400" dirty="0"/>
              <a:t> </a:t>
            </a:r>
            <a:r>
              <a:rPr lang="en-US" altLang="en-US" sz="2400" dirty="0" err="1"/>
              <a:t>warna</a:t>
            </a:r>
            <a:r>
              <a:rPr lang="en-US" altLang="en-US" sz="2400" dirty="0"/>
              <a:t> </a:t>
            </a:r>
            <a:r>
              <a:rPr lang="en-US" altLang="en-US" sz="2400" dirty="0" err="1"/>
              <a:t>pada</a:t>
            </a:r>
            <a:r>
              <a:rPr lang="en-US" altLang="en-US" sz="2400" dirty="0"/>
              <a:t> </a:t>
            </a:r>
            <a:r>
              <a:rPr lang="en-US" altLang="en-US" sz="2400" dirty="0" err="1"/>
              <a:t>citra</a:t>
            </a:r>
            <a:r>
              <a:rPr lang="en-US" altLang="en-US" sz="2400" dirty="0"/>
              <a:t> </a:t>
            </a:r>
            <a:r>
              <a:rPr lang="en-US" altLang="en-US" sz="2400" dirty="0" err="1"/>
              <a:t>monokrom</a:t>
            </a:r>
            <a:r>
              <a:rPr lang="en-US" altLang="en-US" sz="2400" dirty="0"/>
              <a:t> </a:t>
            </a:r>
            <a:r>
              <a:rPr lang="en-US" altLang="en-US" sz="2400" dirty="0" err="1"/>
              <a:t>berdasarkan</a:t>
            </a:r>
            <a:r>
              <a:rPr lang="en-US" altLang="en-US" sz="2400" dirty="0"/>
              <a:t> </a:t>
            </a:r>
            <a:r>
              <a:rPr lang="en-US" altLang="en-US" sz="2400" dirty="0" err="1"/>
              <a:t>nilai</a:t>
            </a:r>
            <a:r>
              <a:rPr lang="en-US" altLang="en-US" sz="2400" dirty="0"/>
              <a:t> </a:t>
            </a:r>
            <a:r>
              <a:rPr lang="en-US" altLang="en-US" sz="2400" dirty="0" err="1"/>
              <a:t>keabuan</a:t>
            </a:r>
            <a:endParaRPr lang="en-US" altLang="en-US" sz="2400" dirty="0"/>
          </a:p>
          <a:p>
            <a:r>
              <a:rPr lang="en-US" altLang="en-US" sz="2400" dirty="0" err="1"/>
              <a:t>Tiga</a:t>
            </a:r>
            <a:r>
              <a:rPr lang="en-US" altLang="en-US" sz="2400" dirty="0"/>
              <a:t> </a:t>
            </a:r>
            <a:r>
              <a:rPr lang="en-US" altLang="en-US" sz="2400" dirty="0" err="1"/>
              <a:t>cara</a:t>
            </a:r>
            <a:r>
              <a:rPr lang="en-US" altLang="en-US" sz="2400" dirty="0"/>
              <a:t> yang </a:t>
            </a:r>
            <a:r>
              <a:rPr lang="en-US" altLang="en-US" sz="2400" dirty="0" err="1"/>
              <a:t>dibahas</a:t>
            </a:r>
            <a:r>
              <a:rPr lang="en-US" altLang="en-US" sz="2400" dirty="0"/>
              <a:t>:</a:t>
            </a:r>
          </a:p>
          <a:p>
            <a:pPr lvl="1"/>
            <a:r>
              <a:rPr lang="en-US" altLang="en-US" sz="2000" dirty="0">
                <a:solidFill>
                  <a:srgbClr val="FF0000"/>
                </a:solidFill>
              </a:rPr>
              <a:t>Intensity slicing and color coding</a:t>
            </a:r>
          </a:p>
          <a:p>
            <a:pPr lvl="1"/>
            <a:r>
              <a:rPr lang="en-US" altLang="en-US" sz="2000" dirty="0">
                <a:solidFill>
                  <a:srgbClr val="FF0000"/>
                </a:solidFill>
              </a:rPr>
              <a:t>Gray level to color transformations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3517422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8558C0-678B-49E7-9ADC-E6D0DF54ED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Contoh</a:t>
            </a:r>
            <a:r>
              <a:rPr lang="en-US" dirty="0"/>
              <a:t> </a:t>
            </a:r>
            <a:r>
              <a:rPr lang="en-US" dirty="0" err="1"/>
              <a:t>Pengolahan</a:t>
            </a:r>
            <a:r>
              <a:rPr lang="en-US" dirty="0"/>
              <a:t> Citra </a:t>
            </a:r>
            <a:r>
              <a:rPr lang="en-US" dirty="0" err="1"/>
              <a:t>Berwarna</a:t>
            </a:r>
            <a:endParaRPr lang="en-US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E75A6D7F-54C8-4058-A0A8-D3291C51D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2057400"/>
            <a:ext cx="6248400" cy="408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43051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0566A-25CB-431C-A17A-393A5B4C5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Intensity slicing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1192E2-1E0F-462A-A653-70F2B45958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en-US" sz="2400" dirty="0" err="1"/>
              <a:t>Merupakan</a:t>
            </a:r>
            <a:r>
              <a:rPr lang="en-US" altLang="en-US" sz="2400" dirty="0"/>
              <a:t> </a:t>
            </a:r>
            <a:r>
              <a:rPr lang="en-US" altLang="en-US" sz="2400" dirty="0" err="1"/>
              <a:t>cara</a:t>
            </a:r>
            <a:r>
              <a:rPr lang="en-US" altLang="en-US" sz="2400" dirty="0"/>
              <a:t> yang paling </a:t>
            </a:r>
            <a:r>
              <a:rPr lang="en-US" altLang="en-US" sz="2400" dirty="0" err="1"/>
              <a:t>mudah</a:t>
            </a:r>
            <a:r>
              <a:rPr lang="en-US" altLang="en-US" sz="2400" dirty="0"/>
              <a:t>.</a:t>
            </a:r>
          </a:p>
          <a:p>
            <a:r>
              <a:rPr lang="en-US" altLang="en-US" sz="2400" dirty="0" err="1"/>
              <a:t>Hanya</a:t>
            </a:r>
            <a:r>
              <a:rPr lang="en-US" altLang="en-US" sz="2400" dirty="0"/>
              <a:t> </a:t>
            </a:r>
            <a:r>
              <a:rPr lang="en-US" altLang="en-US" sz="2400" dirty="0" err="1"/>
              <a:t>perlu</a:t>
            </a:r>
            <a:r>
              <a:rPr lang="en-US" altLang="en-US" sz="2400" dirty="0"/>
              <a:t> </a:t>
            </a:r>
            <a:r>
              <a:rPr lang="en-US" altLang="en-US" sz="2400" dirty="0" err="1"/>
              <a:t>membuat</a:t>
            </a:r>
            <a:r>
              <a:rPr lang="en-US" altLang="en-US" sz="2400" dirty="0"/>
              <a:t> </a:t>
            </a:r>
            <a:r>
              <a:rPr lang="en-US" altLang="en-US" sz="2400" dirty="0" err="1"/>
              <a:t>irisan-irisannya</a:t>
            </a:r>
            <a:r>
              <a:rPr lang="en-US" altLang="en-US" sz="2400" dirty="0"/>
              <a:t>, </a:t>
            </a:r>
            <a:r>
              <a:rPr lang="en-US" altLang="en-US" sz="2400" dirty="0" err="1"/>
              <a:t>misalkan</a:t>
            </a:r>
            <a:r>
              <a:rPr lang="en-US" altLang="en-US" sz="2400" dirty="0"/>
              <a:t> </a:t>
            </a:r>
            <a:r>
              <a:rPr lang="en-US" altLang="en-US" sz="2400" dirty="0" err="1"/>
              <a:t>kita</a:t>
            </a:r>
            <a:r>
              <a:rPr lang="en-US" altLang="en-US" sz="2400" dirty="0"/>
              <a:t> </a:t>
            </a:r>
            <a:r>
              <a:rPr lang="en-US" altLang="en-US" sz="2400" dirty="0" err="1"/>
              <a:t>hanya</a:t>
            </a:r>
            <a:r>
              <a:rPr lang="en-US" altLang="en-US" sz="2400" dirty="0"/>
              <a:t> </a:t>
            </a:r>
            <a:r>
              <a:rPr lang="en-US" altLang="en-US" sz="2400" dirty="0" err="1"/>
              <a:t>ingin</a:t>
            </a:r>
            <a:r>
              <a:rPr lang="en-US" altLang="en-US" sz="2400" dirty="0"/>
              <a:t> 3 </a:t>
            </a:r>
            <a:r>
              <a:rPr lang="en-US" altLang="en-US" sz="2400" dirty="0" err="1"/>
              <a:t>warna</a:t>
            </a:r>
            <a:r>
              <a:rPr lang="en-US" altLang="en-US" sz="2400" dirty="0"/>
              <a:t>:</a:t>
            </a:r>
          </a:p>
          <a:p>
            <a:pPr lvl="1"/>
            <a:r>
              <a:rPr lang="en-US" altLang="en-US" sz="2000" dirty="0"/>
              <a:t>0-100: </a:t>
            </a:r>
            <a:r>
              <a:rPr lang="en-US" altLang="en-US" sz="2000" dirty="0" err="1"/>
              <a:t>warna</a:t>
            </a:r>
            <a:r>
              <a:rPr lang="en-US" altLang="en-US" sz="2000" dirty="0"/>
              <a:t> </a:t>
            </a:r>
            <a:r>
              <a:rPr lang="en-US" altLang="en-US" sz="2000" dirty="0" err="1"/>
              <a:t>merah</a:t>
            </a:r>
            <a:endParaRPr lang="en-US" altLang="en-US" sz="2000" dirty="0"/>
          </a:p>
          <a:p>
            <a:pPr lvl="1"/>
            <a:r>
              <a:rPr lang="en-US" altLang="en-US" sz="2000" dirty="0"/>
              <a:t>100-200: </a:t>
            </a:r>
            <a:r>
              <a:rPr lang="en-US" altLang="en-US" sz="2000" dirty="0" err="1"/>
              <a:t>warna</a:t>
            </a:r>
            <a:r>
              <a:rPr lang="en-US" altLang="en-US" sz="2000" dirty="0"/>
              <a:t> </a:t>
            </a:r>
            <a:r>
              <a:rPr lang="en-US" altLang="en-US" sz="2000" dirty="0" err="1"/>
              <a:t>oranye</a:t>
            </a:r>
            <a:endParaRPr lang="en-US" altLang="en-US" sz="2000" dirty="0"/>
          </a:p>
          <a:p>
            <a:pPr lvl="1"/>
            <a:r>
              <a:rPr lang="en-US" altLang="en-US" sz="2000" dirty="0"/>
              <a:t>200 – 255: </a:t>
            </a:r>
            <a:r>
              <a:rPr lang="en-US" altLang="en-US" sz="2000" dirty="0" err="1"/>
              <a:t>warna</a:t>
            </a:r>
            <a:r>
              <a:rPr lang="en-US" altLang="en-US" sz="2000" dirty="0"/>
              <a:t> </a:t>
            </a:r>
            <a:r>
              <a:rPr lang="en-US" altLang="en-US" sz="2000" dirty="0" err="1"/>
              <a:t>kuning</a:t>
            </a:r>
            <a:endParaRPr lang="en-US" altLang="en-US" sz="20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79068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5136C-F525-4E3D-8CE5-012B06E4E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err="1"/>
              <a:t>Contoh</a:t>
            </a:r>
            <a:r>
              <a:rPr lang="en-US" altLang="en-US" dirty="0"/>
              <a:t> Intensity slicing</a:t>
            </a:r>
            <a:endParaRPr lang="en-US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FBDA1A4A-0E91-4AC6-9063-F24C0E8032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776412"/>
            <a:ext cx="6119813" cy="5081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545962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212C8-A122-4FD4-B240-B8A7E8C8C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200" dirty="0"/>
              <a:t>Gray level to color transformations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9E4CFD-B90E-4790-8459-CA1C04D987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 err="1"/>
              <a:t>Tujuan</a:t>
            </a:r>
            <a:r>
              <a:rPr lang="en-US" altLang="en-US" dirty="0"/>
              <a:t>: </a:t>
            </a:r>
            <a:r>
              <a:rPr lang="en-US" altLang="en-US" dirty="0" err="1"/>
              <a:t>melakukan</a:t>
            </a:r>
            <a:r>
              <a:rPr lang="en-US" altLang="en-US" dirty="0"/>
              <a:t> </a:t>
            </a:r>
            <a:r>
              <a:rPr lang="en-US" altLang="en-US" dirty="0" err="1"/>
              <a:t>tiga</a:t>
            </a:r>
            <a:r>
              <a:rPr lang="en-US" altLang="en-US" dirty="0"/>
              <a:t> </a:t>
            </a:r>
            <a:r>
              <a:rPr lang="en-US" altLang="en-US" dirty="0" err="1"/>
              <a:t>transformasi</a:t>
            </a:r>
            <a:r>
              <a:rPr lang="en-US" altLang="en-US" dirty="0"/>
              <a:t> </a:t>
            </a:r>
            <a:r>
              <a:rPr lang="en-US" altLang="en-US" dirty="0" err="1"/>
              <a:t>independen</a:t>
            </a:r>
            <a:r>
              <a:rPr lang="en-US" altLang="en-US" dirty="0"/>
              <a:t> </a:t>
            </a:r>
            <a:r>
              <a:rPr lang="en-US" altLang="en-US" dirty="0" err="1"/>
              <a:t>terhadap</a:t>
            </a:r>
            <a:r>
              <a:rPr lang="en-US" altLang="en-US" dirty="0"/>
              <a:t> </a:t>
            </a:r>
            <a:r>
              <a:rPr lang="en-US" altLang="en-US" dirty="0" err="1"/>
              <a:t>masing-masing</a:t>
            </a:r>
            <a:r>
              <a:rPr lang="en-US" altLang="en-US" dirty="0"/>
              <a:t> </a:t>
            </a:r>
            <a:r>
              <a:rPr lang="en-US" altLang="en-US" dirty="0" err="1"/>
              <a:t>komponen</a:t>
            </a:r>
            <a:r>
              <a:rPr lang="en-US" altLang="en-US" dirty="0"/>
              <a:t> </a:t>
            </a:r>
            <a:r>
              <a:rPr lang="en-US" altLang="en-US" dirty="0" err="1"/>
              <a:t>warna</a:t>
            </a:r>
            <a:endParaRPr lang="en-US" altLang="en-US" dirty="0"/>
          </a:p>
          <a:p>
            <a:endParaRPr lang="en-US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AA9F22DC-A34F-4405-AEC0-4C4B2BD63E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863" y="2703094"/>
            <a:ext cx="6769221" cy="36088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2186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BB6587-DE87-4CD7-B9F7-B1E0549B3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600" dirty="0"/>
              <a:t>Gray level to color transformations (</a:t>
            </a:r>
            <a:r>
              <a:rPr lang="en-US" altLang="en-US" sz="3600" dirty="0" err="1"/>
              <a:t>Lanjutan</a:t>
            </a:r>
            <a:r>
              <a:rPr lang="en-US" altLang="en-US" sz="3600" dirty="0"/>
              <a:t>)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98F9E8-1E39-44CA-A9D9-9D508F05BC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01" y="1782761"/>
            <a:ext cx="5051425" cy="4549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30BE956-296D-4EED-A836-2E879778E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8384" y="1562193"/>
            <a:ext cx="3819525" cy="5243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599336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F814D-0882-4B5A-98F4-55782D1E9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Pembahasan</a:t>
            </a:r>
            <a:r>
              <a:rPr lang="en-US" dirty="0"/>
              <a:t> 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AFAF6D-1941-46B5-832C-7F7A3F8A62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en-US" sz="2400" dirty="0" err="1"/>
              <a:t>Pengertian</a:t>
            </a:r>
            <a:r>
              <a:rPr lang="en-US" altLang="en-US" sz="2400" dirty="0"/>
              <a:t> </a:t>
            </a:r>
            <a:r>
              <a:rPr lang="en-US" altLang="en-US" sz="2400" dirty="0" err="1"/>
              <a:t>warna</a:t>
            </a:r>
            <a:endParaRPr lang="en-US" altLang="en-US" sz="2400" dirty="0"/>
          </a:p>
          <a:p>
            <a:r>
              <a:rPr lang="en-US" altLang="en-US" sz="2400" dirty="0"/>
              <a:t>Model-model </a:t>
            </a:r>
            <a:r>
              <a:rPr lang="en-US" altLang="en-US" sz="2400" dirty="0" err="1"/>
              <a:t>warna</a:t>
            </a:r>
            <a:endParaRPr lang="en-US" altLang="en-US" sz="2400" dirty="0"/>
          </a:p>
          <a:p>
            <a:r>
              <a:rPr lang="en-US" altLang="en-US" sz="2400" dirty="0" err="1"/>
              <a:t>Pengolahan</a:t>
            </a:r>
            <a:r>
              <a:rPr lang="en-US" altLang="en-US" sz="2400" dirty="0"/>
              <a:t> </a:t>
            </a:r>
            <a:r>
              <a:rPr lang="en-US" altLang="en-US" sz="2400" dirty="0" err="1"/>
              <a:t>citra</a:t>
            </a:r>
            <a:r>
              <a:rPr lang="en-US" altLang="en-US" sz="2400" dirty="0"/>
              <a:t> </a:t>
            </a:r>
            <a:r>
              <a:rPr lang="en-US" altLang="en-US" sz="2400" dirty="0" err="1"/>
              <a:t>pseudocolor</a:t>
            </a:r>
            <a:endParaRPr lang="en-US" altLang="en-US" sz="2400" dirty="0"/>
          </a:p>
          <a:p>
            <a:r>
              <a:rPr lang="en-US" altLang="en-US" sz="2400" dirty="0" err="1">
                <a:solidFill>
                  <a:srgbClr val="FF0000"/>
                </a:solidFill>
              </a:rPr>
              <a:t>Dasar-dasar</a:t>
            </a:r>
            <a:r>
              <a:rPr lang="en-US" altLang="en-US" sz="2400" dirty="0">
                <a:solidFill>
                  <a:srgbClr val="FF0000"/>
                </a:solidFill>
              </a:rPr>
              <a:t> </a:t>
            </a:r>
            <a:r>
              <a:rPr lang="en-US" altLang="en-US" sz="2400" dirty="0" err="1">
                <a:solidFill>
                  <a:srgbClr val="FF0000"/>
                </a:solidFill>
              </a:rPr>
              <a:t>pengolahan</a:t>
            </a:r>
            <a:r>
              <a:rPr lang="en-US" altLang="en-US" sz="2400" dirty="0">
                <a:solidFill>
                  <a:srgbClr val="FF0000"/>
                </a:solidFill>
              </a:rPr>
              <a:t> </a:t>
            </a:r>
            <a:r>
              <a:rPr lang="en-US" altLang="en-US" sz="2400" dirty="0" err="1">
                <a:solidFill>
                  <a:srgbClr val="FF0000"/>
                </a:solidFill>
              </a:rPr>
              <a:t>citra</a:t>
            </a:r>
            <a:r>
              <a:rPr lang="en-US" altLang="en-US" sz="2400" dirty="0">
                <a:solidFill>
                  <a:srgbClr val="FF0000"/>
                </a:solidFill>
              </a:rPr>
              <a:t> full-color</a:t>
            </a:r>
          </a:p>
          <a:p>
            <a:r>
              <a:rPr lang="en-US" altLang="en-US" sz="2400" dirty="0" err="1"/>
              <a:t>Transformasi</a:t>
            </a:r>
            <a:r>
              <a:rPr lang="en-US" altLang="en-US" sz="2400" dirty="0"/>
              <a:t> </a:t>
            </a:r>
            <a:r>
              <a:rPr lang="en-US" altLang="en-US" sz="2400" dirty="0" err="1"/>
              <a:t>warna</a:t>
            </a:r>
            <a:endParaRPr lang="en-US" altLang="en-US" sz="2400" dirty="0"/>
          </a:p>
          <a:p>
            <a:r>
              <a:rPr lang="en-US" altLang="en-US" sz="2400" dirty="0"/>
              <a:t>Smoothing and Sharpening</a:t>
            </a:r>
          </a:p>
          <a:p>
            <a:r>
              <a:rPr lang="en-US" altLang="en-US" sz="2400" dirty="0" err="1"/>
              <a:t>Segmentasi</a:t>
            </a:r>
            <a:r>
              <a:rPr lang="en-US" altLang="en-US" sz="2400" dirty="0"/>
              <a:t> </a:t>
            </a:r>
            <a:r>
              <a:rPr lang="en-US" altLang="en-US" sz="2400" dirty="0" err="1"/>
              <a:t>warna</a:t>
            </a:r>
            <a:endParaRPr lang="en-US" altLang="en-US" sz="2400" dirty="0"/>
          </a:p>
          <a:p>
            <a:r>
              <a:rPr lang="en-US" altLang="en-US" sz="2400" dirty="0" err="1"/>
              <a:t>Gangguan</a:t>
            </a:r>
            <a:r>
              <a:rPr lang="en-US" altLang="en-US" sz="2400" dirty="0"/>
              <a:t> (noise) </a:t>
            </a:r>
            <a:r>
              <a:rPr lang="en-US" altLang="en-US" sz="2400" dirty="0" err="1"/>
              <a:t>pada</a:t>
            </a:r>
            <a:r>
              <a:rPr lang="en-US" altLang="en-US" sz="2400" dirty="0"/>
              <a:t> </a:t>
            </a:r>
            <a:r>
              <a:rPr lang="en-US" altLang="en-US" sz="2400" dirty="0" err="1"/>
              <a:t>citra</a:t>
            </a:r>
            <a:r>
              <a:rPr lang="en-US" altLang="en-US" sz="2400" dirty="0"/>
              <a:t> </a:t>
            </a:r>
            <a:r>
              <a:rPr lang="en-US" altLang="en-US" sz="2400" dirty="0" err="1"/>
              <a:t>berwarna</a:t>
            </a:r>
            <a:endParaRPr lang="en-US" altLang="en-US" sz="2400" dirty="0"/>
          </a:p>
          <a:p>
            <a:r>
              <a:rPr lang="en-US" altLang="en-US" sz="2400" dirty="0" err="1"/>
              <a:t>Kompresi</a:t>
            </a:r>
            <a:r>
              <a:rPr lang="en-US" altLang="en-US" sz="2400" dirty="0"/>
              <a:t> </a:t>
            </a:r>
            <a:r>
              <a:rPr lang="en-US" altLang="en-US" sz="2400" dirty="0" err="1"/>
              <a:t>citra</a:t>
            </a:r>
            <a:r>
              <a:rPr lang="en-US" altLang="en-US" sz="2400" dirty="0"/>
              <a:t> </a:t>
            </a:r>
            <a:r>
              <a:rPr lang="en-US" altLang="en-US" sz="2400" dirty="0" err="1"/>
              <a:t>berwana</a:t>
            </a:r>
            <a:endParaRPr lang="en-US" alt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851176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1733E-5A4F-4D2C-854E-9C3A2378E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err="1"/>
              <a:t>Dua</a:t>
            </a:r>
            <a:r>
              <a:rPr lang="en-US" altLang="en-US" dirty="0"/>
              <a:t> </a:t>
            </a:r>
            <a:r>
              <a:rPr lang="en-US" altLang="en-US" dirty="0" err="1"/>
              <a:t>pendekatan</a:t>
            </a:r>
            <a:r>
              <a:rPr lang="en-US" altLang="en-US" dirty="0"/>
              <a:t> </a:t>
            </a:r>
            <a:r>
              <a:rPr lang="en-US" altLang="en-US" dirty="0" err="1"/>
              <a:t>pengolahan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D3518A-3815-4E00-8CE5-E8AE733610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en-US" sz="2400" dirty="0" err="1">
                <a:solidFill>
                  <a:srgbClr val="FF0000"/>
                </a:solidFill>
              </a:rPr>
              <a:t>Pengolahan</a:t>
            </a:r>
            <a:r>
              <a:rPr lang="en-US" altLang="en-US" sz="2400" dirty="0">
                <a:solidFill>
                  <a:srgbClr val="FF0000"/>
                </a:solidFill>
              </a:rPr>
              <a:t> per-</a:t>
            </a:r>
            <a:r>
              <a:rPr lang="en-US" altLang="en-US" sz="2400" dirty="0" err="1">
                <a:solidFill>
                  <a:srgbClr val="FF0000"/>
                </a:solidFill>
              </a:rPr>
              <a:t>warna</a:t>
            </a:r>
            <a:r>
              <a:rPr lang="en-US" altLang="en-US" sz="2400" dirty="0"/>
              <a:t>:</a:t>
            </a:r>
          </a:p>
          <a:p>
            <a:pPr lvl="1"/>
            <a:r>
              <a:rPr lang="en-US" altLang="en-US" sz="2000" dirty="0"/>
              <a:t>Proses </a:t>
            </a:r>
            <a:r>
              <a:rPr lang="en-US" altLang="en-US" sz="2000" dirty="0" err="1"/>
              <a:t>pengolahan</a:t>
            </a:r>
            <a:r>
              <a:rPr lang="en-US" altLang="en-US" sz="2000" dirty="0"/>
              <a:t> </a:t>
            </a:r>
            <a:r>
              <a:rPr lang="en-US" altLang="en-US" sz="2000" dirty="0" err="1"/>
              <a:t>dilakukan</a:t>
            </a:r>
            <a:r>
              <a:rPr lang="en-US" altLang="en-US" sz="2000" dirty="0"/>
              <a:t> </a:t>
            </a:r>
            <a:r>
              <a:rPr lang="en-US" altLang="en-US" sz="2000" dirty="0" err="1"/>
              <a:t>secara</a:t>
            </a:r>
            <a:r>
              <a:rPr lang="en-US" altLang="en-US" sz="2000" dirty="0"/>
              <a:t> </a:t>
            </a:r>
            <a:r>
              <a:rPr lang="en-US" altLang="en-US" sz="2000" dirty="0" err="1"/>
              <a:t>terpisah</a:t>
            </a:r>
            <a:r>
              <a:rPr lang="en-US" altLang="en-US" sz="2000" dirty="0"/>
              <a:t> </a:t>
            </a:r>
            <a:r>
              <a:rPr lang="en-US" altLang="en-US" sz="2000" dirty="0" err="1"/>
              <a:t>antara</a:t>
            </a:r>
            <a:r>
              <a:rPr lang="en-US" altLang="en-US" sz="2000" dirty="0"/>
              <a:t> </a:t>
            </a:r>
            <a:r>
              <a:rPr lang="en-US" altLang="en-US" sz="2000" dirty="0" err="1"/>
              <a:t>ketiga</a:t>
            </a:r>
            <a:r>
              <a:rPr lang="en-US" altLang="en-US" sz="2000" dirty="0"/>
              <a:t> </a:t>
            </a:r>
            <a:r>
              <a:rPr lang="en-US" altLang="en-US" sz="2000" dirty="0" err="1"/>
              <a:t>warna</a:t>
            </a:r>
            <a:r>
              <a:rPr lang="en-US" altLang="en-US" sz="2000" dirty="0"/>
              <a:t>, </a:t>
            </a:r>
            <a:r>
              <a:rPr lang="en-US" altLang="en-US" sz="2000" dirty="0" err="1"/>
              <a:t>kemudian</a:t>
            </a:r>
            <a:r>
              <a:rPr lang="en-US" altLang="en-US" sz="2000" dirty="0"/>
              <a:t> </a:t>
            </a:r>
            <a:r>
              <a:rPr lang="en-US" altLang="en-US" sz="2000" dirty="0" err="1"/>
              <a:t>baru</a:t>
            </a:r>
            <a:r>
              <a:rPr lang="en-US" altLang="en-US" sz="2000" dirty="0"/>
              <a:t> </a:t>
            </a:r>
            <a:r>
              <a:rPr lang="en-US" altLang="en-US" sz="2000" dirty="0" err="1"/>
              <a:t>digabungkan</a:t>
            </a:r>
            <a:r>
              <a:rPr lang="en-US" altLang="en-US" sz="2000" dirty="0"/>
              <a:t> </a:t>
            </a:r>
            <a:r>
              <a:rPr lang="en-US" altLang="en-US" sz="2000" dirty="0" err="1"/>
              <a:t>lagi</a:t>
            </a:r>
            <a:endParaRPr lang="en-US" altLang="en-US" sz="2000" dirty="0"/>
          </a:p>
          <a:p>
            <a:r>
              <a:rPr lang="en-US" altLang="en-US" sz="2400" dirty="0" err="1">
                <a:solidFill>
                  <a:srgbClr val="FF0000"/>
                </a:solidFill>
              </a:rPr>
              <a:t>Pengolahan</a:t>
            </a:r>
            <a:r>
              <a:rPr lang="en-US" altLang="en-US" sz="2400" dirty="0">
                <a:solidFill>
                  <a:srgbClr val="FF0000"/>
                </a:solidFill>
              </a:rPr>
              <a:t> </a:t>
            </a:r>
            <a:r>
              <a:rPr lang="en-US" altLang="en-US" sz="2400" dirty="0" err="1">
                <a:solidFill>
                  <a:srgbClr val="FF0000"/>
                </a:solidFill>
              </a:rPr>
              <a:t>langsung</a:t>
            </a:r>
            <a:r>
              <a:rPr lang="en-US" altLang="en-US" sz="2400" dirty="0">
                <a:solidFill>
                  <a:srgbClr val="FF0000"/>
                </a:solidFill>
              </a:rPr>
              <a:t> </a:t>
            </a:r>
            <a:r>
              <a:rPr lang="en-US" altLang="en-US" sz="2400" dirty="0" err="1">
                <a:solidFill>
                  <a:srgbClr val="FF0000"/>
                </a:solidFill>
              </a:rPr>
              <a:t>semua</a:t>
            </a:r>
            <a:r>
              <a:rPr lang="en-US" altLang="en-US" sz="2400" dirty="0">
                <a:solidFill>
                  <a:srgbClr val="FF0000"/>
                </a:solidFill>
              </a:rPr>
              <a:t> </a:t>
            </a:r>
            <a:r>
              <a:rPr lang="en-US" altLang="en-US" sz="2400" dirty="0" err="1">
                <a:solidFill>
                  <a:srgbClr val="FF0000"/>
                </a:solidFill>
              </a:rPr>
              <a:t>warna</a:t>
            </a:r>
            <a:r>
              <a:rPr lang="en-US" altLang="en-US" sz="2400" dirty="0"/>
              <a:t>:</a:t>
            </a:r>
          </a:p>
          <a:p>
            <a:pPr lvl="1"/>
            <a:r>
              <a:rPr lang="en-US" altLang="en-US" sz="2000" dirty="0"/>
              <a:t>Proses </a:t>
            </a:r>
            <a:r>
              <a:rPr lang="en-US" altLang="en-US" sz="2000" dirty="0" err="1"/>
              <a:t>pengolahan</a:t>
            </a:r>
            <a:r>
              <a:rPr lang="en-US" altLang="en-US" sz="2000" dirty="0"/>
              <a:t> </a:t>
            </a:r>
            <a:r>
              <a:rPr lang="en-US" altLang="en-US" sz="2000" dirty="0" err="1"/>
              <a:t>dilakukan</a:t>
            </a:r>
            <a:r>
              <a:rPr lang="en-US" altLang="en-US" sz="2000" dirty="0"/>
              <a:t> </a:t>
            </a:r>
            <a:r>
              <a:rPr lang="en-US" altLang="en-US" sz="2000" dirty="0" err="1"/>
              <a:t>terhadap</a:t>
            </a:r>
            <a:r>
              <a:rPr lang="en-US" altLang="en-US" sz="2000" dirty="0"/>
              <a:t> </a:t>
            </a:r>
            <a:r>
              <a:rPr lang="en-US" altLang="en-US" sz="2000" dirty="0" err="1"/>
              <a:t>vektor</a:t>
            </a:r>
            <a:r>
              <a:rPr lang="en-US" altLang="en-US" sz="2000" dirty="0"/>
              <a:t> [R G B]</a:t>
            </a:r>
            <a:r>
              <a:rPr lang="en-US" altLang="en-US" sz="2000" baseline="30000" dirty="0"/>
              <a:t>T </a:t>
            </a:r>
          </a:p>
          <a:p>
            <a:r>
              <a:rPr lang="en-US" altLang="en-US" sz="2400" dirty="0" err="1"/>
              <a:t>Kedua</a:t>
            </a:r>
            <a:r>
              <a:rPr lang="en-US" altLang="en-US" sz="2400" dirty="0"/>
              <a:t> </a:t>
            </a:r>
            <a:r>
              <a:rPr lang="en-US" altLang="en-US" sz="2400" dirty="0" err="1"/>
              <a:t>pendekatan</a:t>
            </a:r>
            <a:r>
              <a:rPr lang="en-US" altLang="en-US" sz="2400" dirty="0"/>
              <a:t> </a:t>
            </a:r>
            <a:r>
              <a:rPr lang="en-US" altLang="en-US" sz="2400" dirty="0" err="1"/>
              <a:t>ini</a:t>
            </a:r>
            <a:r>
              <a:rPr lang="en-US" altLang="en-US" sz="2400" dirty="0"/>
              <a:t> </a:t>
            </a:r>
            <a:r>
              <a:rPr lang="en-US" altLang="en-US" sz="2400" dirty="0" err="1"/>
              <a:t>dapat</a:t>
            </a:r>
            <a:r>
              <a:rPr lang="en-US" altLang="en-US" sz="2400" dirty="0"/>
              <a:t> </a:t>
            </a:r>
            <a:r>
              <a:rPr lang="en-US" altLang="en-US" sz="2400" dirty="0" err="1"/>
              <a:t>menghasilkan</a:t>
            </a:r>
            <a:r>
              <a:rPr lang="en-US" altLang="en-US" sz="2400" dirty="0"/>
              <a:t> output yang </a:t>
            </a:r>
            <a:r>
              <a:rPr lang="en-US" altLang="en-US" sz="2400" dirty="0" err="1"/>
              <a:t>sama</a:t>
            </a:r>
            <a:endParaRPr lang="en-US" alt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3366158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C1E0D-79B0-4F50-BFD5-4D55005B3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Contoh</a:t>
            </a:r>
            <a:endParaRPr lang="en-US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D3387F5D-4468-44C6-BB4A-21149AAC80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33400" y="2438400"/>
            <a:ext cx="7696200" cy="29527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14790092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B3A224-2948-4D72-B05D-AED6547BE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Pembahasan</a:t>
            </a:r>
            <a:r>
              <a:rPr lang="en-US" dirty="0"/>
              <a:t> 5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AF55F0-E3A3-4D65-BBA2-0DF912E25F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en-US" sz="2400" dirty="0" err="1"/>
              <a:t>Pengertian</a:t>
            </a:r>
            <a:r>
              <a:rPr lang="en-US" altLang="en-US" sz="2400" dirty="0"/>
              <a:t> </a:t>
            </a:r>
            <a:r>
              <a:rPr lang="en-US" altLang="en-US" sz="2400" dirty="0" err="1"/>
              <a:t>warna</a:t>
            </a:r>
            <a:endParaRPr lang="en-US" altLang="en-US" sz="2400" dirty="0"/>
          </a:p>
          <a:p>
            <a:r>
              <a:rPr lang="en-US" altLang="en-US" sz="2400" dirty="0"/>
              <a:t>Model-model </a:t>
            </a:r>
            <a:r>
              <a:rPr lang="en-US" altLang="en-US" sz="2400" dirty="0" err="1"/>
              <a:t>warna</a:t>
            </a:r>
            <a:endParaRPr lang="en-US" altLang="en-US" sz="2400" dirty="0"/>
          </a:p>
          <a:p>
            <a:r>
              <a:rPr lang="en-US" altLang="en-US" sz="2400" dirty="0" err="1"/>
              <a:t>Pengolahan</a:t>
            </a:r>
            <a:r>
              <a:rPr lang="en-US" altLang="en-US" sz="2400" dirty="0"/>
              <a:t> </a:t>
            </a:r>
            <a:r>
              <a:rPr lang="en-US" altLang="en-US" sz="2400" dirty="0" err="1"/>
              <a:t>citra</a:t>
            </a:r>
            <a:r>
              <a:rPr lang="en-US" altLang="en-US" sz="2400" dirty="0"/>
              <a:t> </a:t>
            </a:r>
            <a:r>
              <a:rPr lang="en-US" altLang="en-US" sz="2400" dirty="0" err="1"/>
              <a:t>pseudocolor</a:t>
            </a:r>
            <a:endParaRPr lang="en-US" altLang="en-US" sz="2400" dirty="0"/>
          </a:p>
          <a:p>
            <a:r>
              <a:rPr lang="en-US" altLang="en-US" sz="2400" dirty="0" err="1"/>
              <a:t>Dasar-dasar</a:t>
            </a:r>
            <a:r>
              <a:rPr lang="en-US" altLang="en-US" sz="2400" dirty="0"/>
              <a:t> </a:t>
            </a:r>
            <a:r>
              <a:rPr lang="en-US" altLang="en-US" sz="2400" dirty="0" err="1"/>
              <a:t>pengolahan</a:t>
            </a:r>
            <a:r>
              <a:rPr lang="en-US" altLang="en-US" sz="2400" dirty="0"/>
              <a:t> </a:t>
            </a:r>
            <a:r>
              <a:rPr lang="en-US" altLang="en-US" sz="2400" dirty="0" err="1"/>
              <a:t>citra</a:t>
            </a:r>
            <a:r>
              <a:rPr lang="en-US" altLang="en-US" sz="2400" dirty="0"/>
              <a:t> full-color</a:t>
            </a:r>
          </a:p>
          <a:p>
            <a:r>
              <a:rPr lang="en-US" altLang="en-US" sz="2400" dirty="0" err="1">
                <a:solidFill>
                  <a:srgbClr val="FF0000"/>
                </a:solidFill>
              </a:rPr>
              <a:t>Transformasi</a:t>
            </a:r>
            <a:r>
              <a:rPr lang="en-US" altLang="en-US" sz="2400" dirty="0">
                <a:solidFill>
                  <a:srgbClr val="FF0000"/>
                </a:solidFill>
              </a:rPr>
              <a:t> </a:t>
            </a:r>
            <a:r>
              <a:rPr lang="en-US" altLang="en-US" sz="2400" dirty="0" err="1">
                <a:solidFill>
                  <a:srgbClr val="FF0000"/>
                </a:solidFill>
              </a:rPr>
              <a:t>warna</a:t>
            </a:r>
            <a:endParaRPr lang="en-US" altLang="en-US" sz="2400" dirty="0">
              <a:solidFill>
                <a:srgbClr val="FF0000"/>
              </a:solidFill>
            </a:endParaRPr>
          </a:p>
          <a:p>
            <a:r>
              <a:rPr lang="en-US" altLang="en-US" sz="2400" dirty="0"/>
              <a:t>Smoothing and Sharpening</a:t>
            </a:r>
          </a:p>
          <a:p>
            <a:r>
              <a:rPr lang="en-US" altLang="en-US" sz="2400" dirty="0" err="1"/>
              <a:t>Segmentasi</a:t>
            </a:r>
            <a:r>
              <a:rPr lang="en-US" altLang="en-US" sz="2400" dirty="0"/>
              <a:t> </a:t>
            </a:r>
            <a:r>
              <a:rPr lang="en-US" altLang="en-US" sz="2400" dirty="0" err="1"/>
              <a:t>warna</a:t>
            </a:r>
            <a:endParaRPr lang="en-US" altLang="en-US" sz="2400" dirty="0"/>
          </a:p>
          <a:p>
            <a:r>
              <a:rPr lang="en-US" altLang="en-US" sz="2400" dirty="0" err="1"/>
              <a:t>Gangguan</a:t>
            </a:r>
            <a:r>
              <a:rPr lang="en-US" altLang="en-US" sz="2400" dirty="0"/>
              <a:t> (noise) </a:t>
            </a:r>
            <a:r>
              <a:rPr lang="en-US" altLang="en-US" sz="2400" dirty="0" err="1"/>
              <a:t>pada</a:t>
            </a:r>
            <a:r>
              <a:rPr lang="en-US" altLang="en-US" sz="2400" dirty="0"/>
              <a:t> </a:t>
            </a:r>
            <a:r>
              <a:rPr lang="en-US" altLang="en-US" sz="2400" dirty="0" err="1"/>
              <a:t>citra</a:t>
            </a:r>
            <a:r>
              <a:rPr lang="en-US" altLang="en-US" sz="2400" dirty="0"/>
              <a:t> </a:t>
            </a:r>
            <a:r>
              <a:rPr lang="en-US" altLang="en-US" sz="2400" dirty="0" err="1"/>
              <a:t>berwarna</a:t>
            </a:r>
            <a:endParaRPr lang="en-US" altLang="en-US" sz="2400" dirty="0"/>
          </a:p>
          <a:p>
            <a:r>
              <a:rPr lang="en-US" altLang="en-US" sz="2400" dirty="0" err="1"/>
              <a:t>Kompresi</a:t>
            </a:r>
            <a:r>
              <a:rPr lang="en-US" altLang="en-US" sz="2400" dirty="0"/>
              <a:t> </a:t>
            </a:r>
            <a:r>
              <a:rPr lang="en-US" altLang="en-US" sz="2400" dirty="0" err="1"/>
              <a:t>citra</a:t>
            </a:r>
            <a:r>
              <a:rPr lang="en-US" altLang="en-US" sz="2400" dirty="0"/>
              <a:t> </a:t>
            </a:r>
            <a:r>
              <a:rPr lang="en-US" altLang="en-US" sz="2400" dirty="0" err="1"/>
              <a:t>berwana</a:t>
            </a:r>
            <a:endParaRPr lang="en-US" alt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2366067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E2BA8A-FF80-4E83-887A-264469312E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err="1"/>
              <a:t>Transformasi</a:t>
            </a:r>
            <a:r>
              <a:rPr lang="en-US" altLang="en-US" dirty="0"/>
              <a:t> </a:t>
            </a:r>
            <a:r>
              <a:rPr lang="en-US" altLang="en-US" dirty="0" err="1"/>
              <a:t>Warna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A15B8F-11DC-43D2-A2D3-BE5BE4DAB6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en-US" sz="2400" dirty="0" err="1"/>
              <a:t>Dalam</a:t>
            </a:r>
            <a:r>
              <a:rPr lang="en-US" altLang="en-US" sz="2400" dirty="0"/>
              <a:t> </a:t>
            </a:r>
            <a:r>
              <a:rPr lang="en-US" altLang="en-US" sz="2400" dirty="0" err="1"/>
              <a:t>hal</a:t>
            </a:r>
            <a:r>
              <a:rPr lang="en-US" altLang="en-US" sz="2400" dirty="0"/>
              <a:t> </a:t>
            </a:r>
            <a:r>
              <a:rPr lang="en-US" altLang="en-US" sz="2400" dirty="0" err="1"/>
              <a:t>ini</a:t>
            </a:r>
            <a:r>
              <a:rPr lang="en-US" altLang="en-US" sz="2400" dirty="0"/>
              <a:t>, yang </a:t>
            </a:r>
            <a:r>
              <a:rPr lang="en-US" altLang="en-US" sz="2400" dirty="0" err="1"/>
              <a:t>dibahas</a:t>
            </a:r>
            <a:r>
              <a:rPr lang="en-US" altLang="en-US" sz="2400" dirty="0"/>
              <a:t> </a:t>
            </a:r>
            <a:r>
              <a:rPr lang="en-US" altLang="en-US" sz="2400" dirty="0" err="1"/>
              <a:t>adalah</a:t>
            </a:r>
            <a:r>
              <a:rPr lang="en-US" altLang="en-US" sz="2400" dirty="0"/>
              <a:t> </a:t>
            </a:r>
            <a:r>
              <a:rPr lang="en-US" altLang="en-US" sz="2400" dirty="0" err="1"/>
              <a:t>cara-cara</a:t>
            </a:r>
            <a:r>
              <a:rPr lang="en-US" altLang="en-US" sz="2400" dirty="0"/>
              <a:t> </a:t>
            </a:r>
            <a:r>
              <a:rPr lang="en-US" altLang="en-US" sz="2400" dirty="0" err="1"/>
              <a:t>mentransfomasi</a:t>
            </a:r>
            <a:r>
              <a:rPr lang="en-US" altLang="en-US" sz="2400" dirty="0"/>
              <a:t> </a:t>
            </a:r>
            <a:r>
              <a:rPr lang="en-US" altLang="en-US" sz="2400" dirty="0" err="1"/>
              <a:t>warna</a:t>
            </a:r>
            <a:r>
              <a:rPr lang="en-US" altLang="en-US" sz="2400" dirty="0"/>
              <a:t> </a:t>
            </a:r>
            <a:r>
              <a:rPr lang="en-US" altLang="en-US" sz="2400" dirty="0" err="1"/>
              <a:t>dalam</a:t>
            </a:r>
            <a:r>
              <a:rPr lang="en-US" altLang="en-US" sz="2400" dirty="0"/>
              <a:t> model </a:t>
            </a:r>
            <a:r>
              <a:rPr lang="en-US" altLang="en-US" sz="2400" dirty="0" err="1"/>
              <a:t>warna</a:t>
            </a:r>
            <a:r>
              <a:rPr lang="en-US" altLang="en-US" sz="2400" dirty="0"/>
              <a:t> </a:t>
            </a:r>
            <a:r>
              <a:rPr lang="en-US" altLang="en-US" sz="2400" i="1" dirty="0" err="1"/>
              <a:t>tertentu</a:t>
            </a:r>
            <a:r>
              <a:rPr lang="en-US" altLang="en-US" sz="2400" dirty="0"/>
              <a:t> </a:t>
            </a:r>
            <a:r>
              <a:rPr lang="en-US" altLang="en-US" sz="2400" dirty="0" err="1"/>
              <a:t>saja</a:t>
            </a:r>
            <a:endParaRPr lang="en-US" altLang="en-US" sz="2400" i="1" dirty="0"/>
          </a:p>
          <a:p>
            <a:r>
              <a:rPr lang="en-US" altLang="en-US" sz="2400" dirty="0" err="1"/>
              <a:t>Bukan</a:t>
            </a:r>
            <a:r>
              <a:rPr lang="en-US" altLang="en-US" sz="2400" dirty="0"/>
              <a:t> </a:t>
            </a:r>
            <a:r>
              <a:rPr lang="en-US" altLang="en-US" sz="2400" dirty="0" err="1"/>
              <a:t>mengubah</a:t>
            </a:r>
            <a:r>
              <a:rPr lang="en-US" altLang="en-US" sz="2400" dirty="0"/>
              <a:t> </a:t>
            </a:r>
            <a:r>
              <a:rPr lang="en-US" altLang="en-US" sz="2400" dirty="0" err="1"/>
              <a:t>dari</a:t>
            </a:r>
            <a:r>
              <a:rPr lang="en-US" altLang="en-US" sz="2400" dirty="0"/>
              <a:t> </a:t>
            </a:r>
            <a:r>
              <a:rPr lang="en-US" altLang="en-US" sz="2400" dirty="0" err="1"/>
              <a:t>satu</a:t>
            </a:r>
            <a:r>
              <a:rPr lang="en-US" altLang="en-US" sz="2400" dirty="0"/>
              <a:t> model </a:t>
            </a:r>
            <a:r>
              <a:rPr lang="en-US" altLang="en-US" sz="2400" dirty="0" err="1"/>
              <a:t>warna</a:t>
            </a:r>
            <a:r>
              <a:rPr lang="en-US" altLang="en-US" sz="2400" dirty="0"/>
              <a:t> </a:t>
            </a:r>
            <a:r>
              <a:rPr lang="en-US" altLang="en-US" sz="2400" dirty="0" err="1"/>
              <a:t>ke</a:t>
            </a:r>
            <a:r>
              <a:rPr lang="en-US" altLang="en-US" sz="2400" dirty="0"/>
              <a:t> model </a:t>
            </a:r>
            <a:r>
              <a:rPr lang="en-US" altLang="en-US" sz="2400" dirty="0" err="1"/>
              <a:t>warna</a:t>
            </a:r>
            <a:r>
              <a:rPr lang="en-US" altLang="en-US" sz="2400" dirty="0"/>
              <a:t> </a:t>
            </a:r>
            <a:r>
              <a:rPr lang="en-US" altLang="en-US" sz="2400" dirty="0" err="1"/>
              <a:t>lainnya</a:t>
            </a:r>
            <a:r>
              <a:rPr lang="en-US" altLang="en-US" sz="2400" dirty="0"/>
              <a:t> (RGB </a:t>
            </a:r>
            <a:r>
              <a:rPr lang="en-US" altLang="en-US" sz="2400" dirty="0">
                <a:sym typeface="Wingdings" panose="05000000000000000000" pitchFamily="2" charset="2"/>
              </a:rPr>
              <a:t> HSI, CMY  CMY)</a:t>
            </a:r>
            <a:endParaRPr lang="en-US" altLang="en-US" sz="2400" dirty="0"/>
          </a:p>
          <a:p>
            <a:endParaRPr lang="en-US" alt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22918353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5CDAB-60A8-45F3-8DC0-F38B6961C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err="1"/>
              <a:t>Dapat</a:t>
            </a:r>
            <a:r>
              <a:rPr lang="en-US" altLang="en-US" dirty="0"/>
              <a:t> </a:t>
            </a:r>
            <a:r>
              <a:rPr lang="en-US" altLang="en-US" dirty="0" err="1"/>
              <a:t>dilakukan</a:t>
            </a:r>
            <a:r>
              <a:rPr lang="en-US" altLang="en-US" dirty="0"/>
              <a:t> </a:t>
            </a:r>
            <a:r>
              <a:rPr lang="en-US" altLang="en-US" dirty="0" err="1"/>
              <a:t>dengan</a:t>
            </a:r>
            <a:r>
              <a:rPr lang="en-US" altLang="en-US" dirty="0"/>
              <a:t> </a:t>
            </a:r>
            <a:r>
              <a:rPr lang="en-US" altLang="en-US" dirty="0" err="1"/>
              <a:t>cara</a:t>
            </a:r>
            <a:r>
              <a:rPr lang="en-US" altLang="en-US" dirty="0"/>
              <a:t>: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4DC890-EE26-4CBC-8D6D-29AC0ED1B3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en-US" sz="2400" dirty="0" err="1"/>
              <a:t>Formulasi</a:t>
            </a:r>
            <a:endParaRPr lang="en-US" altLang="en-US" sz="2400" dirty="0"/>
          </a:p>
          <a:p>
            <a:r>
              <a:rPr lang="en-US" altLang="en-US" sz="2400" dirty="0" err="1"/>
              <a:t>Komplemen</a:t>
            </a:r>
            <a:r>
              <a:rPr lang="en-US" altLang="en-US" sz="2400" dirty="0"/>
              <a:t> </a:t>
            </a:r>
            <a:r>
              <a:rPr lang="en-US" altLang="en-US" sz="2400" dirty="0" err="1"/>
              <a:t>warna</a:t>
            </a:r>
            <a:endParaRPr lang="en-US" altLang="en-US" sz="2400" dirty="0"/>
          </a:p>
          <a:p>
            <a:r>
              <a:rPr lang="en-US" altLang="en-US" sz="2400" dirty="0" err="1"/>
              <a:t>Pemotongan</a:t>
            </a:r>
            <a:r>
              <a:rPr lang="en-US" altLang="en-US" sz="2400" dirty="0"/>
              <a:t> </a:t>
            </a:r>
            <a:r>
              <a:rPr lang="en-US" altLang="en-US" sz="2400" dirty="0" err="1"/>
              <a:t>warna</a:t>
            </a:r>
            <a:endParaRPr lang="en-US" altLang="en-US" sz="2400" dirty="0"/>
          </a:p>
          <a:p>
            <a:r>
              <a:rPr lang="en-US" altLang="en-US" sz="2400" dirty="0" err="1"/>
              <a:t>Koreksi</a:t>
            </a:r>
            <a:r>
              <a:rPr lang="en-US" altLang="en-US" sz="2400" dirty="0"/>
              <a:t> </a:t>
            </a:r>
            <a:r>
              <a:rPr lang="en-US" altLang="en-US" sz="2400" dirty="0" err="1"/>
              <a:t>warna</a:t>
            </a:r>
            <a:endParaRPr lang="en-US" altLang="en-US" sz="2400" dirty="0"/>
          </a:p>
          <a:p>
            <a:r>
              <a:rPr lang="en-US" altLang="en-US" sz="2400" dirty="0" err="1"/>
              <a:t>Pemrosesan</a:t>
            </a:r>
            <a:r>
              <a:rPr lang="en-US" altLang="en-US" sz="2400" dirty="0"/>
              <a:t> histogram</a:t>
            </a:r>
          </a:p>
          <a:p>
            <a:endParaRPr lang="en-US" alt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148617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15CFCD-6DB2-4FAD-A396-C734F4AF0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Pembahasan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B2AACE-BA6E-498C-9DE1-957385150B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en-US" sz="2400" dirty="0" err="1"/>
              <a:t>Pengertian</a:t>
            </a:r>
            <a:r>
              <a:rPr lang="en-US" altLang="en-US" sz="2400" dirty="0"/>
              <a:t> </a:t>
            </a:r>
            <a:r>
              <a:rPr lang="en-US" altLang="en-US" sz="2400" dirty="0" err="1"/>
              <a:t>warna</a:t>
            </a:r>
            <a:endParaRPr lang="en-US" altLang="en-US" sz="2400" dirty="0"/>
          </a:p>
          <a:p>
            <a:r>
              <a:rPr lang="en-US" altLang="en-US" sz="2400" dirty="0"/>
              <a:t>Model-model </a:t>
            </a:r>
            <a:r>
              <a:rPr lang="en-US" altLang="en-US" sz="2400" dirty="0" err="1"/>
              <a:t>warna</a:t>
            </a:r>
            <a:endParaRPr lang="en-US" altLang="en-US" sz="2400" dirty="0"/>
          </a:p>
          <a:p>
            <a:r>
              <a:rPr lang="en-US" altLang="en-US" sz="2400" dirty="0" err="1"/>
              <a:t>Pengolahan</a:t>
            </a:r>
            <a:r>
              <a:rPr lang="en-US" altLang="en-US" sz="2400" dirty="0"/>
              <a:t> </a:t>
            </a:r>
            <a:r>
              <a:rPr lang="en-US" altLang="en-US" sz="2400" dirty="0" err="1"/>
              <a:t>citra</a:t>
            </a:r>
            <a:r>
              <a:rPr lang="en-US" altLang="en-US" sz="2400" dirty="0"/>
              <a:t> </a:t>
            </a:r>
            <a:r>
              <a:rPr lang="en-US" altLang="en-US" sz="2400" dirty="0" err="1"/>
              <a:t>pseudocolor</a:t>
            </a:r>
            <a:endParaRPr lang="en-US" altLang="en-US" sz="2400" dirty="0"/>
          </a:p>
          <a:p>
            <a:r>
              <a:rPr lang="en-US" altLang="en-US" sz="2400" dirty="0" err="1"/>
              <a:t>Dasar-dasar</a:t>
            </a:r>
            <a:r>
              <a:rPr lang="en-US" altLang="en-US" sz="2400" dirty="0"/>
              <a:t> </a:t>
            </a:r>
            <a:r>
              <a:rPr lang="en-US" altLang="en-US" sz="2400" dirty="0" err="1"/>
              <a:t>pengolahan</a:t>
            </a:r>
            <a:r>
              <a:rPr lang="en-US" altLang="en-US" sz="2400" dirty="0"/>
              <a:t> </a:t>
            </a:r>
            <a:r>
              <a:rPr lang="en-US" altLang="en-US" sz="2400" dirty="0" err="1"/>
              <a:t>citra</a:t>
            </a:r>
            <a:r>
              <a:rPr lang="en-US" altLang="en-US" sz="2400" dirty="0"/>
              <a:t> full-color</a:t>
            </a:r>
          </a:p>
          <a:p>
            <a:r>
              <a:rPr lang="en-US" altLang="en-US" sz="2400" dirty="0" err="1"/>
              <a:t>Transformasi</a:t>
            </a:r>
            <a:r>
              <a:rPr lang="en-US" altLang="en-US" sz="2400" dirty="0"/>
              <a:t> </a:t>
            </a:r>
            <a:r>
              <a:rPr lang="en-US" altLang="en-US" sz="2400" dirty="0" err="1"/>
              <a:t>warna</a:t>
            </a:r>
            <a:endParaRPr lang="en-US" altLang="en-US" sz="2400" dirty="0"/>
          </a:p>
          <a:p>
            <a:r>
              <a:rPr lang="en-US" altLang="en-US" sz="2400" dirty="0"/>
              <a:t>Smoothing and Sharpening</a:t>
            </a:r>
          </a:p>
          <a:p>
            <a:r>
              <a:rPr lang="en-US" altLang="en-US" sz="2400" dirty="0" err="1"/>
              <a:t>Segmentasi</a:t>
            </a:r>
            <a:r>
              <a:rPr lang="en-US" altLang="en-US" sz="2400" dirty="0"/>
              <a:t> </a:t>
            </a:r>
            <a:r>
              <a:rPr lang="en-US" altLang="en-US" sz="2400" dirty="0" err="1"/>
              <a:t>warna</a:t>
            </a:r>
            <a:endParaRPr lang="en-US" altLang="en-US" sz="2400" dirty="0"/>
          </a:p>
          <a:p>
            <a:r>
              <a:rPr lang="en-US" altLang="en-US" sz="2400" dirty="0" err="1"/>
              <a:t>Gangguan</a:t>
            </a:r>
            <a:r>
              <a:rPr lang="en-US" altLang="en-US" sz="2400" dirty="0"/>
              <a:t> (noise) </a:t>
            </a:r>
            <a:r>
              <a:rPr lang="en-US" altLang="en-US" sz="2400" dirty="0" err="1"/>
              <a:t>pada</a:t>
            </a:r>
            <a:r>
              <a:rPr lang="en-US" altLang="en-US" sz="2400" dirty="0"/>
              <a:t> </a:t>
            </a:r>
            <a:r>
              <a:rPr lang="en-US" altLang="en-US" sz="2400" dirty="0" err="1"/>
              <a:t>citra</a:t>
            </a:r>
            <a:r>
              <a:rPr lang="en-US" altLang="en-US" sz="2400" dirty="0"/>
              <a:t> </a:t>
            </a:r>
            <a:r>
              <a:rPr lang="en-US" altLang="en-US" sz="2400" dirty="0" err="1"/>
              <a:t>berwarna</a:t>
            </a:r>
            <a:endParaRPr lang="en-US" altLang="en-US" sz="2400" dirty="0"/>
          </a:p>
          <a:p>
            <a:r>
              <a:rPr lang="en-US" altLang="en-US" sz="2400" dirty="0" err="1"/>
              <a:t>Kompresi</a:t>
            </a:r>
            <a:r>
              <a:rPr lang="en-US" altLang="en-US" sz="2400" dirty="0"/>
              <a:t> </a:t>
            </a:r>
            <a:r>
              <a:rPr lang="en-US" altLang="en-US" sz="2400" dirty="0" err="1"/>
              <a:t>citra</a:t>
            </a:r>
            <a:r>
              <a:rPr lang="en-US" altLang="en-US" sz="2400" dirty="0"/>
              <a:t> </a:t>
            </a:r>
            <a:r>
              <a:rPr lang="en-US" altLang="en-US" sz="2400" dirty="0" err="1"/>
              <a:t>berwana</a:t>
            </a:r>
            <a:endParaRPr lang="en-US" alt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64829991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1522B7-7D18-4DC8-AFEA-CFC1112E7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err="1"/>
              <a:t>Formulasi</a:t>
            </a:r>
            <a:r>
              <a:rPr lang="en-US" altLang="en-US" dirty="0"/>
              <a:t> - </a:t>
            </a:r>
            <a:r>
              <a:rPr lang="en-US" altLang="en-US" dirty="0" err="1"/>
              <a:t>contoh</a:t>
            </a:r>
            <a:endParaRPr lang="en-US" dirty="0"/>
          </a:p>
        </p:txBody>
      </p:sp>
      <p:pic>
        <p:nvPicPr>
          <p:cNvPr id="4" name="Picture 5">
            <a:extLst>
              <a:ext uri="{FF2B5EF4-FFF2-40B4-BE49-F238E27FC236}">
                <a16:creationId xmlns:a16="http://schemas.microsoft.com/office/drawing/2014/main" id="{3C76E923-6ECB-419E-9866-CA5D833E25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17883" y="1690689"/>
            <a:ext cx="7707677" cy="480218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9092693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7EBEDE-0D1B-44A1-95D3-F9C84315F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err="1"/>
              <a:t>Komplemen</a:t>
            </a:r>
            <a:r>
              <a:rPr lang="en-US" altLang="en-US" dirty="0"/>
              <a:t> </a:t>
            </a:r>
            <a:r>
              <a:rPr lang="en-US" altLang="en-US" dirty="0" err="1"/>
              <a:t>warna</a:t>
            </a:r>
            <a:r>
              <a:rPr lang="en-US" altLang="en-US" dirty="0"/>
              <a:t> - </a:t>
            </a:r>
            <a:r>
              <a:rPr lang="en-US" altLang="en-US" dirty="0" err="1"/>
              <a:t>contoh</a:t>
            </a:r>
            <a:endParaRPr lang="en-US" dirty="0"/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C7FD62CE-F1A2-4A97-A603-C2B9E071CB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28649" y="1690688"/>
            <a:ext cx="7557503" cy="385586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73594867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CD83E8-15F0-4276-8DE3-9CDB12AD6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err="1"/>
              <a:t>Komplemen</a:t>
            </a:r>
            <a:r>
              <a:rPr lang="en-US" altLang="en-US" dirty="0"/>
              <a:t> </a:t>
            </a:r>
            <a:r>
              <a:rPr lang="en-US" altLang="en-US" dirty="0" err="1"/>
              <a:t>warna</a:t>
            </a:r>
            <a:r>
              <a:rPr lang="en-US" altLang="en-US" dirty="0"/>
              <a:t> - </a:t>
            </a:r>
            <a:r>
              <a:rPr lang="en-US" altLang="en-US" dirty="0" err="1"/>
              <a:t>contoh</a:t>
            </a:r>
            <a:endParaRPr lang="en-US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CFF42D11-B79E-4334-8BCA-0762D99809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021" y="1386399"/>
            <a:ext cx="6845968" cy="54716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7565551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04311F-FE66-46BD-9235-15154C04B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err="1"/>
              <a:t>Pemotongan</a:t>
            </a:r>
            <a:r>
              <a:rPr lang="en-US" altLang="en-US" dirty="0"/>
              <a:t> </a:t>
            </a:r>
            <a:r>
              <a:rPr lang="en-US" altLang="en-US" dirty="0" err="1"/>
              <a:t>Warna</a:t>
            </a:r>
            <a:endParaRPr lang="en-US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922FAB19-F2E2-4560-9556-91CD364D50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28650" y="1309064"/>
            <a:ext cx="7219950" cy="49949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437849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5F5CB-5E09-45F1-AAB6-7C7A94474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err="1"/>
              <a:t>Koreksi</a:t>
            </a:r>
            <a:r>
              <a:rPr lang="en-US" altLang="en-US" dirty="0"/>
              <a:t> </a:t>
            </a:r>
            <a:r>
              <a:rPr lang="en-US" altLang="en-US" dirty="0" err="1"/>
              <a:t>Warna</a:t>
            </a:r>
            <a:r>
              <a:rPr lang="en-US" altLang="en-US" dirty="0"/>
              <a:t> – </a:t>
            </a:r>
            <a:r>
              <a:rPr lang="en-US" altLang="en-US" dirty="0" err="1"/>
              <a:t>contoh</a:t>
            </a:r>
            <a:endParaRPr lang="en-US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8DF9B1F5-7880-445C-8C8C-7FFCFA7855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28650" y="1346471"/>
            <a:ext cx="4092408" cy="514640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29569783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42132-8B7A-4099-BB15-014B6558E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err="1"/>
              <a:t>Koreksi</a:t>
            </a:r>
            <a:r>
              <a:rPr lang="en-US" altLang="en-US" dirty="0"/>
              <a:t> </a:t>
            </a:r>
            <a:r>
              <a:rPr lang="en-US" altLang="en-US" dirty="0" err="1"/>
              <a:t>Warna</a:t>
            </a:r>
            <a:br>
              <a:rPr lang="en-US" altLang="en-US" dirty="0"/>
            </a:br>
            <a:r>
              <a:rPr lang="en-US" altLang="en-US" dirty="0" err="1"/>
              <a:t>contoh</a:t>
            </a:r>
            <a:endParaRPr lang="en-US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02CBA1CE-C45A-41C5-833E-856CD45651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756025" y="609600"/>
            <a:ext cx="4759325" cy="62484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0786671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6DDD78-5928-455D-9C23-715A8BD5C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err="1"/>
              <a:t>Pemrosesan</a:t>
            </a:r>
            <a:r>
              <a:rPr lang="en-US" altLang="en-US" dirty="0"/>
              <a:t> histogram</a:t>
            </a:r>
            <a:endParaRPr lang="en-US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C76D4EE4-A830-426B-8EA8-F334F7D154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1351838"/>
            <a:ext cx="6770771" cy="54474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1900395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1B73D2-2E83-434C-92D8-F0B75C7B5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Pembahasan</a:t>
            </a:r>
            <a:r>
              <a:rPr lang="en-US" dirty="0"/>
              <a:t> 6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DBFFFF-B025-4000-BA47-E9DCF2550D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en-US" sz="2400" dirty="0" err="1"/>
              <a:t>Pengertian</a:t>
            </a:r>
            <a:r>
              <a:rPr lang="en-US" altLang="en-US" sz="2400" dirty="0"/>
              <a:t> </a:t>
            </a:r>
            <a:r>
              <a:rPr lang="en-US" altLang="en-US" sz="2400" dirty="0" err="1"/>
              <a:t>warna</a:t>
            </a:r>
            <a:endParaRPr lang="en-US" altLang="en-US" sz="2400" dirty="0"/>
          </a:p>
          <a:p>
            <a:r>
              <a:rPr lang="en-US" altLang="en-US" sz="2400" dirty="0"/>
              <a:t>Model-model </a:t>
            </a:r>
            <a:r>
              <a:rPr lang="en-US" altLang="en-US" sz="2400" dirty="0" err="1"/>
              <a:t>warna</a:t>
            </a:r>
            <a:endParaRPr lang="en-US" altLang="en-US" sz="2400" dirty="0"/>
          </a:p>
          <a:p>
            <a:r>
              <a:rPr lang="en-US" altLang="en-US" sz="2400" dirty="0" err="1"/>
              <a:t>Pengolahan</a:t>
            </a:r>
            <a:r>
              <a:rPr lang="en-US" altLang="en-US" sz="2400" dirty="0"/>
              <a:t> </a:t>
            </a:r>
            <a:r>
              <a:rPr lang="en-US" altLang="en-US" sz="2400" dirty="0" err="1"/>
              <a:t>citra</a:t>
            </a:r>
            <a:r>
              <a:rPr lang="en-US" altLang="en-US" sz="2400" dirty="0"/>
              <a:t> </a:t>
            </a:r>
            <a:r>
              <a:rPr lang="en-US" altLang="en-US" sz="2400" dirty="0" err="1"/>
              <a:t>pseudocolor</a:t>
            </a:r>
            <a:endParaRPr lang="en-US" altLang="en-US" sz="2400" dirty="0"/>
          </a:p>
          <a:p>
            <a:r>
              <a:rPr lang="en-US" altLang="en-US" sz="2400" dirty="0" err="1"/>
              <a:t>Dasar-dasar</a:t>
            </a:r>
            <a:r>
              <a:rPr lang="en-US" altLang="en-US" sz="2400" dirty="0"/>
              <a:t> </a:t>
            </a:r>
            <a:r>
              <a:rPr lang="en-US" altLang="en-US" sz="2400" dirty="0" err="1"/>
              <a:t>pengolahan</a:t>
            </a:r>
            <a:r>
              <a:rPr lang="en-US" altLang="en-US" sz="2400" dirty="0"/>
              <a:t> </a:t>
            </a:r>
            <a:r>
              <a:rPr lang="en-US" altLang="en-US" sz="2400" dirty="0" err="1"/>
              <a:t>citra</a:t>
            </a:r>
            <a:r>
              <a:rPr lang="en-US" altLang="en-US" sz="2400" dirty="0"/>
              <a:t> full-color</a:t>
            </a:r>
          </a:p>
          <a:p>
            <a:r>
              <a:rPr lang="en-US" altLang="en-US" sz="2400" dirty="0" err="1"/>
              <a:t>Transformasi</a:t>
            </a:r>
            <a:r>
              <a:rPr lang="en-US" altLang="en-US" sz="2400" dirty="0"/>
              <a:t> </a:t>
            </a:r>
            <a:r>
              <a:rPr lang="en-US" altLang="en-US" sz="2400" dirty="0" err="1"/>
              <a:t>warna</a:t>
            </a:r>
            <a:endParaRPr lang="en-US" altLang="en-US" sz="2400" dirty="0"/>
          </a:p>
          <a:p>
            <a:r>
              <a:rPr lang="en-US" altLang="en-US" sz="2400" dirty="0">
                <a:solidFill>
                  <a:srgbClr val="FF0000"/>
                </a:solidFill>
              </a:rPr>
              <a:t>Smoothing and Sharpening</a:t>
            </a:r>
          </a:p>
          <a:p>
            <a:r>
              <a:rPr lang="en-US" altLang="en-US" sz="2400" dirty="0" err="1"/>
              <a:t>Segmentasi</a:t>
            </a:r>
            <a:r>
              <a:rPr lang="en-US" altLang="en-US" sz="2400" dirty="0"/>
              <a:t> </a:t>
            </a:r>
            <a:r>
              <a:rPr lang="en-US" altLang="en-US" sz="2400" dirty="0" err="1"/>
              <a:t>warna</a:t>
            </a:r>
            <a:endParaRPr lang="en-US" altLang="en-US" sz="2400" dirty="0"/>
          </a:p>
          <a:p>
            <a:r>
              <a:rPr lang="en-US" altLang="en-US" sz="2400" dirty="0" err="1"/>
              <a:t>Gangguan</a:t>
            </a:r>
            <a:r>
              <a:rPr lang="en-US" altLang="en-US" sz="2400" dirty="0"/>
              <a:t> (noise) </a:t>
            </a:r>
            <a:r>
              <a:rPr lang="en-US" altLang="en-US" sz="2400" dirty="0" err="1"/>
              <a:t>pada</a:t>
            </a:r>
            <a:r>
              <a:rPr lang="en-US" altLang="en-US" sz="2400" dirty="0"/>
              <a:t> </a:t>
            </a:r>
            <a:r>
              <a:rPr lang="en-US" altLang="en-US" sz="2400" dirty="0" err="1"/>
              <a:t>citra</a:t>
            </a:r>
            <a:r>
              <a:rPr lang="en-US" altLang="en-US" sz="2400" dirty="0"/>
              <a:t> </a:t>
            </a:r>
            <a:r>
              <a:rPr lang="en-US" altLang="en-US" sz="2400" dirty="0" err="1"/>
              <a:t>berwarna</a:t>
            </a:r>
            <a:endParaRPr lang="en-US" altLang="en-US" sz="2400" dirty="0"/>
          </a:p>
          <a:p>
            <a:r>
              <a:rPr lang="en-US" altLang="en-US" sz="2400" dirty="0" err="1"/>
              <a:t>Kompresi</a:t>
            </a:r>
            <a:r>
              <a:rPr lang="en-US" altLang="en-US" sz="2400" dirty="0"/>
              <a:t> </a:t>
            </a:r>
            <a:r>
              <a:rPr lang="en-US" altLang="en-US" sz="2400" dirty="0" err="1"/>
              <a:t>citra</a:t>
            </a:r>
            <a:r>
              <a:rPr lang="en-US" altLang="en-US" sz="2400" dirty="0"/>
              <a:t> </a:t>
            </a:r>
            <a:r>
              <a:rPr lang="en-US" altLang="en-US" sz="2400" dirty="0" err="1"/>
              <a:t>berwana</a:t>
            </a:r>
            <a:endParaRPr lang="en-US" alt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6888220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134FD5-B17A-4D6C-9249-5934E63479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Smoothing &amp; sharpening	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E29A0B-A374-4B5E-B6B9-62A2BD4E52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400" dirty="0" err="1"/>
              <a:t>Pada</a:t>
            </a:r>
            <a:r>
              <a:rPr lang="en-US" altLang="en-US" sz="2400" dirty="0"/>
              <a:t> </a:t>
            </a:r>
            <a:r>
              <a:rPr lang="en-US" altLang="en-US" sz="2400" dirty="0" err="1"/>
              <a:t>transformasi</a:t>
            </a:r>
            <a:r>
              <a:rPr lang="en-US" altLang="en-US" sz="2400" dirty="0"/>
              <a:t> </a:t>
            </a:r>
            <a:r>
              <a:rPr lang="en-US" altLang="en-US" sz="2400" dirty="0" err="1"/>
              <a:t>sebelumnya</a:t>
            </a:r>
            <a:r>
              <a:rPr lang="en-US" altLang="en-US" sz="2400" dirty="0"/>
              <a:t>, </a:t>
            </a:r>
            <a:r>
              <a:rPr lang="en-US" altLang="en-US" sz="2400" dirty="0" err="1"/>
              <a:t>tidak</a:t>
            </a:r>
            <a:r>
              <a:rPr lang="en-US" altLang="en-US" sz="2400" dirty="0"/>
              <a:t> </a:t>
            </a:r>
            <a:r>
              <a:rPr lang="en-US" altLang="en-US" sz="2400" dirty="0" err="1"/>
              <a:t>diperhatikan</a:t>
            </a:r>
            <a:r>
              <a:rPr lang="en-US" altLang="en-US" sz="2400" dirty="0"/>
              <a:t> </a:t>
            </a:r>
            <a:r>
              <a:rPr lang="en-US" altLang="en-US" sz="2400" dirty="0" err="1"/>
              <a:t>pengaruh</a:t>
            </a:r>
            <a:r>
              <a:rPr lang="en-US" altLang="en-US" sz="2400" dirty="0"/>
              <a:t> </a:t>
            </a:r>
            <a:r>
              <a:rPr lang="en-US" altLang="en-US" sz="2400" dirty="0" err="1"/>
              <a:t>ketetanggaan</a:t>
            </a:r>
            <a:r>
              <a:rPr lang="en-US" altLang="en-US" sz="2400" dirty="0"/>
              <a:t>.</a:t>
            </a:r>
          </a:p>
          <a:p>
            <a:r>
              <a:rPr lang="en-US" altLang="en-US" sz="2400" dirty="0">
                <a:solidFill>
                  <a:srgbClr val="FF0000"/>
                </a:solidFill>
              </a:rPr>
              <a:t>Smoothing &amp; sharpening </a:t>
            </a:r>
            <a:r>
              <a:rPr lang="en-US" altLang="en-US" sz="2400" dirty="0" err="1"/>
              <a:t>merupakan</a:t>
            </a:r>
            <a:r>
              <a:rPr lang="en-US" altLang="en-US" sz="2400" dirty="0"/>
              <a:t> salah </a:t>
            </a:r>
            <a:r>
              <a:rPr lang="en-US" altLang="en-US" sz="2400" dirty="0" err="1"/>
              <a:t>satu</a:t>
            </a:r>
            <a:r>
              <a:rPr lang="en-US" altLang="en-US" sz="2400" dirty="0"/>
              <a:t> </a:t>
            </a:r>
            <a:r>
              <a:rPr lang="en-US" altLang="en-US" sz="2400" dirty="0" err="1"/>
              <a:t>transformasi</a:t>
            </a:r>
            <a:r>
              <a:rPr lang="en-US" altLang="en-US" sz="2400" dirty="0"/>
              <a:t> yang </a:t>
            </a:r>
            <a:r>
              <a:rPr lang="en-US" altLang="en-US" sz="2400" dirty="0" err="1"/>
              <a:t>meliabatkan</a:t>
            </a:r>
            <a:r>
              <a:rPr lang="en-US" altLang="en-US" sz="2400" dirty="0"/>
              <a:t> </a:t>
            </a:r>
            <a:r>
              <a:rPr lang="en-US" altLang="en-US" sz="2400" dirty="0" err="1"/>
              <a:t>hubungan</a:t>
            </a:r>
            <a:r>
              <a:rPr lang="en-US" altLang="en-US" sz="2400" dirty="0"/>
              <a:t> </a:t>
            </a:r>
            <a:r>
              <a:rPr lang="en-US" altLang="en-US" sz="2400" dirty="0" err="1"/>
              <a:t>suatu</a:t>
            </a:r>
            <a:r>
              <a:rPr lang="en-US" altLang="en-US" sz="2400" dirty="0"/>
              <a:t> </a:t>
            </a:r>
            <a:r>
              <a:rPr lang="en-US" altLang="en-US" sz="2400" dirty="0" err="1"/>
              <a:t>piksel</a:t>
            </a:r>
            <a:r>
              <a:rPr lang="en-US" altLang="en-US" sz="2400" dirty="0"/>
              <a:t> </a:t>
            </a:r>
            <a:r>
              <a:rPr lang="en-US" altLang="en-US" sz="2400" dirty="0" err="1"/>
              <a:t>dengan</a:t>
            </a:r>
            <a:r>
              <a:rPr lang="en-US" altLang="en-US" sz="2400" dirty="0"/>
              <a:t> </a:t>
            </a:r>
            <a:r>
              <a:rPr lang="en-US" altLang="en-US" sz="2400" dirty="0" err="1"/>
              <a:t>piksel</a:t>
            </a:r>
            <a:r>
              <a:rPr lang="en-US" altLang="en-US" sz="2400" dirty="0"/>
              <a:t> </a:t>
            </a:r>
            <a:r>
              <a:rPr lang="en-US" altLang="en-US" sz="2400" dirty="0" err="1"/>
              <a:t>tetangganya</a:t>
            </a:r>
            <a:r>
              <a:rPr lang="en-US" altLang="en-US" sz="2400" dirty="0"/>
              <a:t>.</a:t>
            </a:r>
          </a:p>
          <a:p>
            <a:r>
              <a:rPr lang="en-US" altLang="en-US" sz="2400" dirty="0" err="1"/>
              <a:t>Caranya</a:t>
            </a:r>
            <a:r>
              <a:rPr lang="en-US" altLang="en-US" sz="2400" dirty="0"/>
              <a:t> </a:t>
            </a:r>
            <a:r>
              <a:rPr lang="en-US" altLang="en-US" sz="2400" dirty="0" err="1"/>
              <a:t>sama</a:t>
            </a:r>
            <a:r>
              <a:rPr lang="en-US" altLang="en-US" sz="2400" dirty="0"/>
              <a:t> </a:t>
            </a:r>
            <a:r>
              <a:rPr lang="en-US" altLang="en-US" sz="2400" dirty="0" err="1"/>
              <a:t>dengan</a:t>
            </a:r>
            <a:r>
              <a:rPr lang="en-US" altLang="en-US" sz="2400" dirty="0"/>
              <a:t> smoothing (averaging) </a:t>
            </a:r>
            <a:r>
              <a:rPr lang="en-US" altLang="en-US" sz="2400" dirty="0" err="1"/>
              <a:t>dan</a:t>
            </a:r>
            <a:r>
              <a:rPr lang="en-US" altLang="en-US" sz="2400" dirty="0"/>
              <a:t> sharpening (Laplacian operator) </a:t>
            </a:r>
            <a:r>
              <a:rPr lang="en-US" altLang="en-US" sz="2400" dirty="0" err="1"/>
              <a:t>pada</a:t>
            </a:r>
            <a:r>
              <a:rPr lang="en-US" altLang="en-US" sz="2400" dirty="0"/>
              <a:t> </a:t>
            </a:r>
            <a:r>
              <a:rPr lang="en-US" altLang="en-US" sz="2400" dirty="0" err="1"/>
              <a:t>citra</a:t>
            </a:r>
            <a:r>
              <a:rPr lang="en-US" altLang="en-US" sz="2400" dirty="0"/>
              <a:t> </a:t>
            </a:r>
            <a:r>
              <a:rPr lang="en-US" altLang="en-US" sz="2400" dirty="0" err="1"/>
              <a:t>monokrom</a:t>
            </a:r>
            <a:r>
              <a:rPr lang="en-US" altLang="en-US" sz="2400" dirty="0"/>
              <a:t>, </a:t>
            </a:r>
            <a:r>
              <a:rPr lang="en-US" altLang="en-US" sz="2400" dirty="0" err="1"/>
              <a:t>hanya</a:t>
            </a:r>
            <a:r>
              <a:rPr lang="en-US" altLang="en-US" sz="2400" dirty="0"/>
              <a:t> </a:t>
            </a:r>
            <a:r>
              <a:rPr lang="en-US" altLang="en-US" sz="2400" dirty="0" err="1"/>
              <a:t>saja</a:t>
            </a:r>
            <a:r>
              <a:rPr lang="en-US" altLang="en-US" sz="2400" dirty="0"/>
              <a:t> filtering </a:t>
            </a:r>
            <a:r>
              <a:rPr lang="en-US" altLang="en-US" sz="2400" dirty="0" err="1"/>
              <a:t>dilakukan</a:t>
            </a:r>
            <a:r>
              <a:rPr lang="en-US" altLang="en-US" sz="2400" dirty="0"/>
              <a:t> </a:t>
            </a:r>
            <a:r>
              <a:rPr lang="en-US" altLang="en-US" sz="2400" dirty="0" err="1"/>
              <a:t>pada</a:t>
            </a:r>
            <a:r>
              <a:rPr lang="en-US" altLang="en-US" sz="2400" dirty="0"/>
              <a:t> </a:t>
            </a:r>
            <a:r>
              <a:rPr lang="en-US" altLang="en-US" sz="2400" dirty="0" err="1"/>
              <a:t>vektor</a:t>
            </a:r>
            <a:r>
              <a:rPr lang="en-US" altLang="en-US" sz="2400" dirty="0"/>
              <a:t> [R,G,B]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576962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F3C383-2790-4BA6-ABC6-7ABCC918EC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200" dirty="0" err="1"/>
              <a:t>Contoh</a:t>
            </a:r>
            <a:r>
              <a:rPr lang="en-US" altLang="en-US" sz="3200" dirty="0"/>
              <a:t> smoothing 5x5</a:t>
            </a:r>
            <a:endParaRPr lang="en-US" dirty="0"/>
          </a:p>
        </p:txBody>
      </p:sp>
      <p:pic>
        <p:nvPicPr>
          <p:cNvPr id="4" name="Picture 5">
            <a:extLst>
              <a:ext uri="{FF2B5EF4-FFF2-40B4-BE49-F238E27FC236}">
                <a16:creationId xmlns:a16="http://schemas.microsoft.com/office/drawing/2014/main" id="{85BAD654-61C6-42DD-AFAF-C4F463F3297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71" t="32" r="60355" b="49809"/>
          <a:stretch>
            <a:fillRect/>
          </a:stretch>
        </p:blipFill>
        <p:spPr bwMode="auto">
          <a:xfrm>
            <a:off x="5657940" y="753964"/>
            <a:ext cx="2590710" cy="251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7EC378A-406C-46D7-927E-9121D179C9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3241675"/>
            <a:ext cx="7620000" cy="361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589603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2D3D60-A9D5-47C0-925F-3FD49EB49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Pembahasan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4FEDAC-BA8F-4E62-9EF7-7E8E1A18FB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en-US" sz="2400" dirty="0" err="1">
                <a:solidFill>
                  <a:srgbClr val="FF0000"/>
                </a:solidFill>
              </a:rPr>
              <a:t>Pengertian</a:t>
            </a:r>
            <a:r>
              <a:rPr lang="en-US" altLang="en-US" sz="2400" dirty="0">
                <a:solidFill>
                  <a:srgbClr val="FF0000"/>
                </a:solidFill>
              </a:rPr>
              <a:t> </a:t>
            </a:r>
            <a:r>
              <a:rPr lang="en-US" altLang="en-US" sz="2400" dirty="0" err="1">
                <a:solidFill>
                  <a:srgbClr val="FF0000"/>
                </a:solidFill>
              </a:rPr>
              <a:t>warna</a:t>
            </a:r>
            <a:endParaRPr lang="en-US" altLang="en-US" sz="2400" dirty="0">
              <a:solidFill>
                <a:srgbClr val="FF0000"/>
              </a:solidFill>
            </a:endParaRPr>
          </a:p>
          <a:p>
            <a:r>
              <a:rPr lang="en-US" altLang="en-US" sz="2400" dirty="0"/>
              <a:t>Model-model </a:t>
            </a:r>
            <a:r>
              <a:rPr lang="en-US" altLang="en-US" sz="2400" dirty="0" err="1"/>
              <a:t>warna</a:t>
            </a:r>
            <a:endParaRPr lang="en-US" altLang="en-US" sz="2400" dirty="0"/>
          </a:p>
          <a:p>
            <a:r>
              <a:rPr lang="en-US" altLang="en-US" sz="2400" dirty="0" err="1"/>
              <a:t>Pengolahan</a:t>
            </a:r>
            <a:r>
              <a:rPr lang="en-US" altLang="en-US" sz="2400" dirty="0"/>
              <a:t> </a:t>
            </a:r>
            <a:r>
              <a:rPr lang="en-US" altLang="en-US" sz="2400" dirty="0" err="1"/>
              <a:t>citra</a:t>
            </a:r>
            <a:r>
              <a:rPr lang="en-US" altLang="en-US" sz="2400" dirty="0"/>
              <a:t> </a:t>
            </a:r>
            <a:r>
              <a:rPr lang="en-US" altLang="en-US" sz="2400" dirty="0" err="1"/>
              <a:t>pseudocolor</a:t>
            </a:r>
            <a:endParaRPr lang="en-US" altLang="en-US" sz="2400" dirty="0"/>
          </a:p>
          <a:p>
            <a:r>
              <a:rPr lang="en-US" altLang="en-US" sz="2400" dirty="0" err="1"/>
              <a:t>Dasar-dasar</a:t>
            </a:r>
            <a:r>
              <a:rPr lang="en-US" altLang="en-US" sz="2400" dirty="0"/>
              <a:t> </a:t>
            </a:r>
            <a:r>
              <a:rPr lang="en-US" altLang="en-US" sz="2400" dirty="0" err="1"/>
              <a:t>pengolahan</a:t>
            </a:r>
            <a:r>
              <a:rPr lang="en-US" altLang="en-US" sz="2400" dirty="0"/>
              <a:t> </a:t>
            </a:r>
            <a:r>
              <a:rPr lang="en-US" altLang="en-US" sz="2400" dirty="0" err="1"/>
              <a:t>citra</a:t>
            </a:r>
            <a:r>
              <a:rPr lang="en-US" altLang="en-US" sz="2400" dirty="0"/>
              <a:t> full-color</a:t>
            </a:r>
          </a:p>
          <a:p>
            <a:r>
              <a:rPr lang="en-US" altLang="en-US" sz="2400" dirty="0" err="1"/>
              <a:t>Transformasi</a:t>
            </a:r>
            <a:r>
              <a:rPr lang="en-US" altLang="en-US" sz="2400" dirty="0"/>
              <a:t> </a:t>
            </a:r>
            <a:r>
              <a:rPr lang="en-US" altLang="en-US" sz="2400" dirty="0" err="1"/>
              <a:t>warna</a:t>
            </a:r>
            <a:endParaRPr lang="en-US" altLang="en-US" sz="2400" dirty="0"/>
          </a:p>
          <a:p>
            <a:r>
              <a:rPr lang="en-US" altLang="en-US" sz="2400" dirty="0"/>
              <a:t>Smoothing and Sharpening</a:t>
            </a:r>
          </a:p>
          <a:p>
            <a:r>
              <a:rPr lang="en-US" altLang="en-US" sz="2400" dirty="0" err="1"/>
              <a:t>Segmentasi</a:t>
            </a:r>
            <a:r>
              <a:rPr lang="en-US" altLang="en-US" sz="2400" dirty="0"/>
              <a:t> </a:t>
            </a:r>
            <a:r>
              <a:rPr lang="en-US" altLang="en-US" sz="2400" dirty="0" err="1"/>
              <a:t>warna</a:t>
            </a:r>
            <a:endParaRPr lang="en-US" altLang="en-US" sz="2400" dirty="0"/>
          </a:p>
          <a:p>
            <a:r>
              <a:rPr lang="en-US" altLang="en-US" sz="2400" dirty="0" err="1"/>
              <a:t>Gangguan</a:t>
            </a:r>
            <a:r>
              <a:rPr lang="en-US" altLang="en-US" sz="2400" dirty="0"/>
              <a:t> (noise) </a:t>
            </a:r>
            <a:r>
              <a:rPr lang="en-US" altLang="en-US" sz="2400" dirty="0" err="1"/>
              <a:t>pada</a:t>
            </a:r>
            <a:r>
              <a:rPr lang="en-US" altLang="en-US" sz="2400" dirty="0"/>
              <a:t> </a:t>
            </a:r>
            <a:r>
              <a:rPr lang="en-US" altLang="en-US" sz="2400" dirty="0" err="1"/>
              <a:t>citra</a:t>
            </a:r>
            <a:r>
              <a:rPr lang="en-US" altLang="en-US" sz="2400" dirty="0"/>
              <a:t> </a:t>
            </a:r>
            <a:r>
              <a:rPr lang="en-US" altLang="en-US" sz="2400" dirty="0" err="1"/>
              <a:t>berwarna</a:t>
            </a:r>
            <a:endParaRPr lang="en-US" altLang="en-US" sz="2400" dirty="0"/>
          </a:p>
          <a:p>
            <a:r>
              <a:rPr lang="en-US" altLang="en-US" sz="2400" dirty="0" err="1"/>
              <a:t>Kompresi</a:t>
            </a:r>
            <a:r>
              <a:rPr lang="en-US" altLang="en-US" sz="2400" dirty="0"/>
              <a:t> </a:t>
            </a:r>
            <a:r>
              <a:rPr lang="en-US" altLang="en-US" sz="2400" dirty="0" err="1"/>
              <a:t>citra</a:t>
            </a:r>
            <a:r>
              <a:rPr lang="en-US" altLang="en-US" sz="2400" dirty="0"/>
              <a:t> </a:t>
            </a:r>
            <a:r>
              <a:rPr lang="en-US" altLang="en-US" sz="2400" dirty="0" err="1"/>
              <a:t>berwana</a:t>
            </a:r>
            <a:endParaRPr lang="en-US" alt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3268106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46065-B4AF-48AA-A4BE-471B4E256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200" dirty="0"/>
              <a:t>Laplacian Sharpening</a:t>
            </a:r>
            <a:endParaRPr lang="en-US" dirty="0"/>
          </a:p>
        </p:txBody>
      </p:sp>
      <p:pic>
        <p:nvPicPr>
          <p:cNvPr id="4" name="Picture 5">
            <a:extLst>
              <a:ext uri="{FF2B5EF4-FFF2-40B4-BE49-F238E27FC236}">
                <a16:creationId xmlns:a16="http://schemas.microsoft.com/office/drawing/2014/main" id="{63C5EAFF-B1D8-4EB7-95C2-982A6A0BA1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71" t="32" r="60355" b="49809"/>
          <a:stretch>
            <a:fillRect/>
          </a:stretch>
        </p:blipFill>
        <p:spPr bwMode="auto">
          <a:xfrm>
            <a:off x="5867400" y="200465"/>
            <a:ext cx="2590800" cy="251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68F90D87-E740-4F62-A395-51169AD4E2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819400"/>
            <a:ext cx="7924800" cy="3565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0436764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D7FB3-7DE4-4B4C-A28A-2010BF30A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Pembahasan</a:t>
            </a:r>
            <a:r>
              <a:rPr lang="en-US" dirty="0"/>
              <a:t> 7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273B64-B94D-478F-976F-E4C4882F8D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en-US" sz="2400" dirty="0" err="1"/>
              <a:t>Pengertian</a:t>
            </a:r>
            <a:r>
              <a:rPr lang="en-US" altLang="en-US" sz="2400" dirty="0"/>
              <a:t> </a:t>
            </a:r>
            <a:r>
              <a:rPr lang="en-US" altLang="en-US" sz="2400" dirty="0" err="1"/>
              <a:t>warna</a:t>
            </a:r>
            <a:endParaRPr lang="en-US" altLang="en-US" sz="2400" dirty="0"/>
          </a:p>
          <a:p>
            <a:r>
              <a:rPr lang="en-US" altLang="en-US" sz="2400" dirty="0"/>
              <a:t>Model-model </a:t>
            </a:r>
            <a:r>
              <a:rPr lang="en-US" altLang="en-US" sz="2400" dirty="0" err="1"/>
              <a:t>warna</a:t>
            </a:r>
            <a:endParaRPr lang="en-US" altLang="en-US" sz="2400" dirty="0"/>
          </a:p>
          <a:p>
            <a:r>
              <a:rPr lang="en-US" altLang="en-US" sz="2400" dirty="0" err="1"/>
              <a:t>Pengolahan</a:t>
            </a:r>
            <a:r>
              <a:rPr lang="en-US" altLang="en-US" sz="2400" dirty="0"/>
              <a:t> </a:t>
            </a:r>
            <a:r>
              <a:rPr lang="en-US" altLang="en-US" sz="2400" dirty="0" err="1"/>
              <a:t>citra</a:t>
            </a:r>
            <a:r>
              <a:rPr lang="en-US" altLang="en-US" sz="2400" dirty="0"/>
              <a:t> </a:t>
            </a:r>
            <a:r>
              <a:rPr lang="en-US" altLang="en-US" sz="2400" dirty="0" err="1"/>
              <a:t>pseudocolor</a:t>
            </a:r>
            <a:endParaRPr lang="en-US" altLang="en-US" sz="2400" dirty="0"/>
          </a:p>
          <a:p>
            <a:r>
              <a:rPr lang="en-US" altLang="en-US" sz="2400" dirty="0" err="1"/>
              <a:t>Dasar-dasar</a:t>
            </a:r>
            <a:r>
              <a:rPr lang="en-US" altLang="en-US" sz="2400" dirty="0"/>
              <a:t> </a:t>
            </a:r>
            <a:r>
              <a:rPr lang="en-US" altLang="en-US" sz="2400" dirty="0" err="1"/>
              <a:t>pengolahan</a:t>
            </a:r>
            <a:r>
              <a:rPr lang="en-US" altLang="en-US" sz="2400" dirty="0"/>
              <a:t> </a:t>
            </a:r>
            <a:r>
              <a:rPr lang="en-US" altLang="en-US" sz="2400" dirty="0" err="1"/>
              <a:t>citra</a:t>
            </a:r>
            <a:r>
              <a:rPr lang="en-US" altLang="en-US" sz="2400" dirty="0"/>
              <a:t> full-color</a:t>
            </a:r>
          </a:p>
          <a:p>
            <a:r>
              <a:rPr lang="en-US" altLang="en-US" sz="2400" dirty="0" err="1"/>
              <a:t>Transformasi</a:t>
            </a:r>
            <a:r>
              <a:rPr lang="en-US" altLang="en-US" sz="2400" dirty="0"/>
              <a:t> </a:t>
            </a:r>
            <a:r>
              <a:rPr lang="en-US" altLang="en-US" sz="2400" dirty="0" err="1"/>
              <a:t>warna</a:t>
            </a:r>
            <a:endParaRPr lang="en-US" altLang="en-US" sz="2400" dirty="0"/>
          </a:p>
          <a:p>
            <a:r>
              <a:rPr lang="en-US" altLang="en-US" sz="2400" dirty="0"/>
              <a:t>Smoothing and Sharpening</a:t>
            </a:r>
          </a:p>
          <a:p>
            <a:r>
              <a:rPr lang="en-US" altLang="en-US" sz="2400" dirty="0" err="1">
                <a:solidFill>
                  <a:srgbClr val="FF0000"/>
                </a:solidFill>
              </a:rPr>
              <a:t>Segmentasi</a:t>
            </a:r>
            <a:r>
              <a:rPr lang="en-US" altLang="en-US" sz="2400" dirty="0">
                <a:solidFill>
                  <a:srgbClr val="FF0000"/>
                </a:solidFill>
              </a:rPr>
              <a:t> </a:t>
            </a:r>
            <a:r>
              <a:rPr lang="en-US" altLang="en-US" sz="2400" dirty="0" err="1">
                <a:solidFill>
                  <a:srgbClr val="FF0000"/>
                </a:solidFill>
              </a:rPr>
              <a:t>warna</a:t>
            </a:r>
            <a:endParaRPr lang="en-US" altLang="en-US" sz="2400" dirty="0">
              <a:solidFill>
                <a:srgbClr val="FF0000"/>
              </a:solidFill>
            </a:endParaRPr>
          </a:p>
          <a:p>
            <a:r>
              <a:rPr lang="en-US" altLang="en-US" sz="2400" dirty="0" err="1"/>
              <a:t>Gangguan</a:t>
            </a:r>
            <a:r>
              <a:rPr lang="en-US" altLang="en-US" sz="2400" dirty="0"/>
              <a:t> (noise) </a:t>
            </a:r>
            <a:r>
              <a:rPr lang="en-US" altLang="en-US" sz="2400" dirty="0" err="1"/>
              <a:t>pada</a:t>
            </a:r>
            <a:r>
              <a:rPr lang="en-US" altLang="en-US" sz="2400" dirty="0"/>
              <a:t> </a:t>
            </a:r>
            <a:r>
              <a:rPr lang="en-US" altLang="en-US" sz="2400" dirty="0" err="1"/>
              <a:t>citra</a:t>
            </a:r>
            <a:r>
              <a:rPr lang="en-US" altLang="en-US" sz="2400" dirty="0"/>
              <a:t> </a:t>
            </a:r>
            <a:r>
              <a:rPr lang="en-US" altLang="en-US" sz="2400" dirty="0" err="1"/>
              <a:t>berwarna</a:t>
            </a:r>
            <a:endParaRPr lang="en-US" altLang="en-US" sz="2400" dirty="0"/>
          </a:p>
          <a:p>
            <a:r>
              <a:rPr lang="en-US" altLang="en-US" sz="2400" dirty="0" err="1"/>
              <a:t>Kompresi</a:t>
            </a:r>
            <a:r>
              <a:rPr lang="en-US" altLang="en-US" sz="2400" dirty="0"/>
              <a:t> </a:t>
            </a:r>
            <a:r>
              <a:rPr lang="en-US" altLang="en-US" sz="2400" dirty="0" err="1"/>
              <a:t>citra</a:t>
            </a:r>
            <a:r>
              <a:rPr lang="en-US" altLang="en-US" sz="2400" dirty="0"/>
              <a:t> </a:t>
            </a:r>
            <a:r>
              <a:rPr lang="en-US" altLang="en-US" sz="2400" dirty="0" err="1"/>
              <a:t>berwana</a:t>
            </a:r>
            <a:endParaRPr lang="en-US" alt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5289092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7C2370-93C5-4A23-86CA-856C0BEDF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err="1"/>
              <a:t>Segmentasi</a:t>
            </a:r>
            <a:r>
              <a:rPr lang="en-US" altLang="en-US" dirty="0"/>
              <a:t> </a:t>
            </a:r>
            <a:r>
              <a:rPr lang="en-US" altLang="en-US" dirty="0" err="1"/>
              <a:t>Warna</a:t>
            </a:r>
            <a:r>
              <a:rPr lang="en-US" altLang="en-US" dirty="0"/>
              <a:t>	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3A30AF-98DB-4C44-BF35-D1C9B44DDA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400" dirty="0" err="1">
                <a:solidFill>
                  <a:srgbClr val="FF0000"/>
                </a:solidFill>
              </a:rPr>
              <a:t>Segmentasi</a:t>
            </a:r>
            <a:r>
              <a:rPr lang="en-US" altLang="en-US" sz="2400" dirty="0">
                <a:solidFill>
                  <a:srgbClr val="FF0000"/>
                </a:solidFill>
              </a:rPr>
              <a:t> </a:t>
            </a:r>
            <a:r>
              <a:rPr lang="en-US" altLang="en-US" sz="2400" dirty="0" err="1"/>
              <a:t>adalah</a:t>
            </a:r>
            <a:r>
              <a:rPr lang="en-US" altLang="en-US" sz="2400" dirty="0"/>
              <a:t> proses </a:t>
            </a:r>
            <a:r>
              <a:rPr lang="en-US" altLang="en-US" sz="2400" dirty="0" err="1"/>
              <a:t>mempartisi</a:t>
            </a:r>
            <a:r>
              <a:rPr lang="en-US" altLang="en-US" sz="2400" dirty="0"/>
              <a:t> </a:t>
            </a:r>
            <a:r>
              <a:rPr lang="en-US" altLang="en-US" sz="2400" dirty="0" err="1"/>
              <a:t>citra</a:t>
            </a:r>
            <a:r>
              <a:rPr lang="en-US" altLang="en-US" sz="2400" dirty="0"/>
              <a:t> </a:t>
            </a:r>
            <a:r>
              <a:rPr lang="en-US" altLang="en-US" sz="2400" dirty="0" err="1"/>
              <a:t>menjadi</a:t>
            </a:r>
            <a:r>
              <a:rPr lang="en-US" altLang="en-US" sz="2400" dirty="0"/>
              <a:t> </a:t>
            </a:r>
            <a:r>
              <a:rPr lang="en-US" altLang="en-US" sz="2400" dirty="0" err="1"/>
              <a:t>daerah-daerah</a:t>
            </a:r>
            <a:r>
              <a:rPr lang="en-US" altLang="en-US" sz="2400" dirty="0"/>
              <a:t> (region).</a:t>
            </a:r>
          </a:p>
          <a:p>
            <a:r>
              <a:rPr lang="en-US" altLang="en-US" sz="2400" dirty="0" err="1"/>
              <a:t>Jika</a:t>
            </a:r>
            <a:r>
              <a:rPr lang="en-US" altLang="en-US" sz="2400" dirty="0"/>
              <a:t> </a:t>
            </a:r>
            <a:r>
              <a:rPr lang="en-US" altLang="en-US" sz="2400" dirty="0" err="1"/>
              <a:t>kita</a:t>
            </a:r>
            <a:r>
              <a:rPr lang="en-US" altLang="en-US" sz="2400" dirty="0"/>
              <a:t> </a:t>
            </a:r>
            <a:r>
              <a:rPr lang="en-US" altLang="en-US" sz="2400" dirty="0" err="1"/>
              <a:t>ingin</a:t>
            </a:r>
            <a:r>
              <a:rPr lang="en-US" altLang="en-US" sz="2400" dirty="0"/>
              <a:t> </a:t>
            </a:r>
            <a:r>
              <a:rPr lang="en-US" altLang="en-US" sz="2400" dirty="0" err="1"/>
              <a:t>mempartisi</a:t>
            </a:r>
            <a:r>
              <a:rPr lang="en-US" altLang="en-US" sz="2400" dirty="0"/>
              <a:t> </a:t>
            </a:r>
            <a:r>
              <a:rPr lang="en-US" altLang="en-US" sz="2400" dirty="0" err="1"/>
              <a:t>citra</a:t>
            </a:r>
            <a:r>
              <a:rPr lang="en-US" altLang="en-US" sz="2400" dirty="0"/>
              <a:t> </a:t>
            </a:r>
            <a:r>
              <a:rPr lang="en-US" altLang="en-US" sz="2400" dirty="0" err="1"/>
              <a:t>berdasarkan</a:t>
            </a:r>
            <a:r>
              <a:rPr lang="en-US" altLang="en-US" sz="2400" dirty="0"/>
              <a:t> </a:t>
            </a:r>
            <a:r>
              <a:rPr lang="en-US" altLang="en-US" sz="2400" dirty="0" err="1"/>
              <a:t>warnanya</a:t>
            </a:r>
            <a:r>
              <a:rPr lang="en-US" altLang="en-US" sz="2400" dirty="0"/>
              <a:t>, </a:t>
            </a:r>
            <a:r>
              <a:rPr lang="en-US" altLang="en-US" sz="2400" dirty="0" err="1"/>
              <a:t>maka</a:t>
            </a:r>
            <a:r>
              <a:rPr lang="en-US" altLang="en-US" sz="2400" dirty="0"/>
              <a:t> </a:t>
            </a:r>
            <a:r>
              <a:rPr lang="en-US" altLang="en-US" sz="2400" dirty="0" err="1"/>
              <a:t>kita</a:t>
            </a:r>
            <a:r>
              <a:rPr lang="en-US" altLang="en-US" sz="2400" dirty="0"/>
              <a:t> </a:t>
            </a:r>
            <a:r>
              <a:rPr lang="en-US" altLang="en-US" sz="2400" dirty="0" err="1"/>
              <a:t>dapat</a:t>
            </a:r>
            <a:r>
              <a:rPr lang="en-US" altLang="en-US" sz="2400" dirty="0"/>
              <a:t> </a:t>
            </a:r>
            <a:r>
              <a:rPr lang="en-US" altLang="en-US" sz="2400" dirty="0" err="1"/>
              <a:t>melakukannya</a:t>
            </a:r>
            <a:r>
              <a:rPr lang="en-US" altLang="en-US" sz="2400" dirty="0"/>
              <a:t> </a:t>
            </a:r>
            <a:r>
              <a:rPr lang="en-US" altLang="en-US" sz="2400" dirty="0" err="1"/>
              <a:t>pada</a:t>
            </a:r>
            <a:r>
              <a:rPr lang="en-US" altLang="en-US" sz="2400" dirty="0"/>
              <a:t> </a:t>
            </a:r>
            <a:r>
              <a:rPr lang="en-US" altLang="en-US" sz="2400" dirty="0" err="1"/>
              <a:t>setiap</a:t>
            </a:r>
            <a:r>
              <a:rPr lang="en-US" altLang="en-US" sz="2400" dirty="0"/>
              <a:t> </a:t>
            </a:r>
            <a:r>
              <a:rPr lang="en-US" altLang="en-US" sz="2400" dirty="0" err="1"/>
              <a:t>lapisan</a:t>
            </a:r>
            <a:r>
              <a:rPr lang="en-US" altLang="en-US" sz="2400" dirty="0"/>
              <a:t> </a:t>
            </a:r>
            <a:r>
              <a:rPr lang="en-US" altLang="en-US" sz="2400" dirty="0" err="1"/>
              <a:t>warna</a:t>
            </a:r>
            <a:r>
              <a:rPr lang="en-US" altLang="en-US" sz="2400" dirty="0"/>
              <a:t> (</a:t>
            </a:r>
            <a:r>
              <a:rPr lang="en-US" altLang="en-US" sz="2400" dirty="0" err="1"/>
              <a:t>baik</a:t>
            </a:r>
            <a:r>
              <a:rPr lang="en-US" altLang="en-US" sz="2400" dirty="0"/>
              <a:t> </a:t>
            </a:r>
            <a:r>
              <a:rPr lang="en-US" altLang="en-US" sz="2400" dirty="0" err="1"/>
              <a:t>pada</a:t>
            </a:r>
            <a:r>
              <a:rPr lang="en-US" altLang="en-US" sz="2400" dirty="0"/>
              <a:t> HSI </a:t>
            </a:r>
            <a:r>
              <a:rPr lang="en-US" altLang="en-US" sz="2400" dirty="0" err="1"/>
              <a:t>atau</a:t>
            </a:r>
            <a:r>
              <a:rPr lang="en-US" altLang="en-US" sz="2400" dirty="0"/>
              <a:t> RGB)</a:t>
            </a:r>
          </a:p>
          <a:p>
            <a:r>
              <a:rPr lang="en-US" altLang="en-US" sz="2400" dirty="0" err="1"/>
              <a:t>Dapat</a:t>
            </a:r>
            <a:r>
              <a:rPr lang="en-US" altLang="en-US" sz="2400" dirty="0"/>
              <a:t> </a:t>
            </a:r>
            <a:r>
              <a:rPr lang="en-US" altLang="en-US" sz="2400" dirty="0" err="1"/>
              <a:t>menggunakan</a:t>
            </a:r>
            <a:r>
              <a:rPr lang="en-US" altLang="en-US" sz="2400" dirty="0"/>
              <a:t> </a:t>
            </a:r>
            <a:r>
              <a:rPr lang="en-US" altLang="en-US" sz="2400" dirty="0" err="1">
                <a:solidFill>
                  <a:srgbClr val="FF0000"/>
                </a:solidFill>
              </a:rPr>
              <a:t>metode</a:t>
            </a:r>
            <a:r>
              <a:rPr lang="en-US" altLang="en-US" sz="2400" dirty="0">
                <a:solidFill>
                  <a:srgbClr val="FF0000"/>
                </a:solidFill>
              </a:rPr>
              <a:t> thresholding </a:t>
            </a:r>
            <a:r>
              <a:rPr lang="en-US" altLang="en-US" sz="2400" dirty="0" err="1"/>
              <a:t>ataupun</a:t>
            </a:r>
            <a:r>
              <a:rPr lang="en-US" altLang="en-US" sz="2400" dirty="0"/>
              <a:t> minimum </a:t>
            </a:r>
            <a:r>
              <a:rPr lang="en-US" altLang="en-US" sz="2400" dirty="0">
                <a:solidFill>
                  <a:srgbClr val="FF0000"/>
                </a:solidFill>
              </a:rPr>
              <a:t>Euclidean Distance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218107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3FC32-6E81-4BC6-87C3-053A6E07BC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733" y="365126"/>
            <a:ext cx="7886700" cy="1325563"/>
          </a:xfrm>
        </p:spPr>
        <p:txBody>
          <a:bodyPr/>
          <a:lstStyle/>
          <a:p>
            <a:r>
              <a:rPr lang="en-US" dirty="0" err="1"/>
              <a:t>Contoh</a:t>
            </a:r>
            <a:br>
              <a:rPr lang="en-US" dirty="0"/>
            </a:br>
            <a:r>
              <a:rPr lang="en-US" dirty="0" err="1"/>
              <a:t>Segmentasi</a:t>
            </a:r>
            <a:r>
              <a:rPr lang="en-US" dirty="0"/>
              <a:t> </a:t>
            </a:r>
            <a:r>
              <a:rPr lang="en-US" dirty="0" err="1"/>
              <a:t>Warna</a:t>
            </a:r>
            <a:endParaRPr lang="en-US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F9DC1B0E-232A-4819-AE48-FDCE5E590B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0875" y="457201"/>
            <a:ext cx="4184682" cy="6289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D2F298A2-A69F-4EBE-A4E9-53BB7EF7B3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24382"/>
            <a:ext cx="4790875" cy="5369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621247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F2277-6855-4EE2-8BD2-5A77184469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Contoh</a:t>
            </a:r>
            <a:br>
              <a:rPr lang="en-US" dirty="0"/>
            </a:br>
            <a:r>
              <a:rPr lang="en-US" dirty="0" err="1"/>
              <a:t>Segmentasi</a:t>
            </a:r>
            <a:r>
              <a:rPr lang="en-US" dirty="0"/>
              <a:t> </a:t>
            </a:r>
            <a:r>
              <a:rPr lang="en-US" dirty="0" err="1"/>
              <a:t>Warna</a:t>
            </a:r>
            <a:r>
              <a:rPr lang="en-US" dirty="0"/>
              <a:t> (</a:t>
            </a:r>
            <a:r>
              <a:rPr lang="en-US" dirty="0" err="1"/>
              <a:t>Lanjutan</a:t>
            </a:r>
            <a:r>
              <a:rPr lang="en-US" dirty="0"/>
              <a:t>)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C5C65322-79D2-490A-B5EB-7583EB66EA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1768474"/>
            <a:ext cx="4692650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8134570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1A6B11-2E88-4DC0-B355-CAE38FDCCA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err="1"/>
              <a:t>Deteksi</a:t>
            </a:r>
            <a:r>
              <a:rPr lang="en-US" altLang="en-US" dirty="0"/>
              <a:t> </a:t>
            </a:r>
            <a:r>
              <a:rPr lang="en-US" altLang="en-US" dirty="0" err="1"/>
              <a:t>sisi</a:t>
            </a:r>
            <a:r>
              <a:rPr lang="en-US" altLang="en-US" dirty="0"/>
              <a:t> </a:t>
            </a:r>
            <a:r>
              <a:rPr lang="en-US" altLang="en-US" dirty="0" err="1"/>
              <a:t>pada</a:t>
            </a:r>
            <a:r>
              <a:rPr lang="en-US" altLang="en-US" dirty="0"/>
              <a:t> </a:t>
            </a:r>
            <a:r>
              <a:rPr lang="en-US" altLang="en-US" dirty="0" err="1"/>
              <a:t>citra</a:t>
            </a:r>
            <a:r>
              <a:rPr lang="en-US" altLang="en-US" dirty="0"/>
              <a:t> </a:t>
            </a:r>
            <a:r>
              <a:rPr lang="en-US" altLang="en-US" dirty="0" err="1"/>
              <a:t>warna</a:t>
            </a:r>
            <a:endParaRPr lang="en-US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3F86C76E-C82A-4A05-9B37-B65FC0AD6C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737" y="1555750"/>
            <a:ext cx="5486400" cy="3746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3">
            <a:extLst>
              <a:ext uri="{FF2B5EF4-FFF2-40B4-BE49-F238E27FC236}">
                <a16:creationId xmlns:a16="http://schemas.microsoft.com/office/drawing/2014/main" id="{DCAD269B-FF31-4702-B2E2-58F626E9B856}"/>
              </a:ext>
            </a:extLst>
          </p:cNvPr>
          <p:cNvSpPr txBox="1">
            <a:spLocks noChangeArrowheads="1"/>
          </p:cNvSpPr>
          <p:nvPr/>
        </p:nvSpPr>
        <p:spPr>
          <a:xfrm>
            <a:off x="5895474" y="1555750"/>
            <a:ext cx="2782888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</a:pPr>
            <a:r>
              <a:rPr lang="en-US" altLang="en-US" sz="2000" dirty="0" err="1"/>
              <a:t>Deteksi</a:t>
            </a:r>
            <a:r>
              <a:rPr lang="en-US" altLang="en-US" sz="2000" dirty="0"/>
              <a:t> </a:t>
            </a:r>
            <a:r>
              <a:rPr lang="en-US" altLang="en-US" sz="2000" dirty="0" err="1"/>
              <a:t>sisi</a:t>
            </a:r>
            <a:r>
              <a:rPr lang="en-US" altLang="en-US" sz="2000" dirty="0"/>
              <a:t> </a:t>
            </a:r>
            <a:r>
              <a:rPr lang="en-US" altLang="en-US" sz="2000" dirty="0" err="1"/>
              <a:t>pada</a:t>
            </a:r>
            <a:r>
              <a:rPr lang="en-US" altLang="en-US" sz="2000" dirty="0"/>
              <a:t> </a:t>
            </a:r>
            <a:r>
              <a:rPr lang="en-US" altLang="en-US" sz="2000" dirty="0" err="1"/>
              <a:t>citra</a:t>
            </a:r>
            <a:r>
              <a:rPr lang="en-US" altLang="en-US" sz="2000" dirty="0"/>
              <a:t> </a:t>
            </a:r>
            <a:r>
              <a:rPr lang="en-US" altLang="en-US" sz="2000" dirty="0" err="1"/>
              <a:t>warna</a:t>
            </a:r>
            <a:r>
              <a:rPr lang="en-US" altLang="en-US" sz="2000" dirty="0"/>
              <a:t> </a:t>
            </a:r>
            <a:r>
              <a:rPr lang="en-US" altLang="en-US" sz="2000" dirty="0" err="1"/>
              <a:t>tidak</a:t>
            </a:r>
            <a:r>
              <a:rPr lang="en-US" altLang="en-US" sz="2000" dirty="0"/>
              <a:t> </a:t>
            </a:r>
            <a:r>
              <a:rPr lang="en-US" altLang="en-US" sz="2000" dirty="0" err="1"/>
              <a:t>bisa</a:t>
            </a:r>
            <a:r>
              <a:rPr lang="en-US" altLang="en-US" sz="2000" dirty="0"/>
              <a:t> </a:t>
            </a:r>
            <a:r>
              <a:rPr lang="en-US" altLang="en-US" sz="2000" dirty="0" err="1"/>
              <a:t>menggunakan</a:t>
            </a:r>
            <a:r>
              <a:rPr lang="en-US" altLang="en-US" sz="2000" dirty="0"/>
              <a:t> </a:t>
            </a:r>
            <a:r>
              <a:rPr lang="en-US" altLang="en-US" sz="2000" dirty="0" err="1"/>
              <a:t>cara</a:t>
            </a:r>
            <a:r>
              <a:rPr lang="en-US" altLang="en-US" sz="2000" dirty="0"/>
              <a:t> yang </a:t>
            </a:r>
            <a:r>
              <a:rPr lang="en-US" altLang="en-US" sz="2000" dirty="0" err="1"/>
              <a:t>sama</a:t>
            </a:r>
            <a:r>
              <a:rPr lang="en-US" altLang="en-US" sz="2000" dirty="0"/>
              <a:t> </a:t>
            </a:r>
            <a:r>
              <a:rPr lang="en-US" altLang="en-US" sz="2000" dirty="0" err="1"/>
              <a:t>dengan</a:t>
            </a:r>
            <a:r>
              <a:rPr lang="en-US" altLang="en-US" sz="2000" dirty="0"/>
              <a:t> </a:t>
            </a:r>
            <a:r>
              <a:rPr lang="en-US" altLang="en-US" sz="2000" dirty="0" err="1"/>
              <a:t>deteksi</a:t>
            </a:r>
            <a:r>
              <a:rPr lang="en-US" altLang="en-US" sz="2000" dirty="0"/>
              <a:t> </a:t>
            </a:r>
            <a:r>
              <a:rPr lang="en-US" altLang="en-US" sz="2000" dirty="0" err="1"/>
              <a:t>citra</a:t>
            </a:r>
            <a:r>
              <a:rPr lang="en-US" altLang="en-US" sz="2000" dirty="0"/>
              <a:t> </a:t>
            </a:r>
            <a:r>
              <a:rPr lang="en-US" altLang="en-US" sz="2000" dirty="0" err="1"/>
              <a:t>monokrom</a:t>
            </a:r>
            <a:r>
              <a:rPr lang="en-US" altLang="en-US" sz="2000" dirty="0"/>
              <a:t> </a:t>
            </a:r>
            <a:r>
              <a:rPr lang="en-US" altLang="en-US" sz="2000" dirty="0" err="1"/>
              <a:t>pada</a:t>
            </a:r>
            <a:r>
              <a:rPr lang="en-US" altLang="en-US" sz="2000" dirty="0"/>
              <a:t> </a:t>
            </a:r>
            <a:r>
              <a:rPr lang="en-US" altLang="en-US" sz="2000" dirty="0" err="1"/>
              <a:t>setiap</a:t>
            </a:r>
            <a:r>
              <a:rPr lang="en-US" altLang="en-US" sz="2000" dirty="0"/>
              <a:t> layer, </a:t>
            </a:r>
            <a:r>
              <a:rPr lang="en-US" altLang="en-US" sz="2000" dirty="0" err="1"/>
              <a:t>karena</a:t>
            </a:r>
            <a:r>
              <a:rPr lang="en-US" altLang="en-US" sz="2000" dirty="0"/>
              <a:t> </a:t>
            </a:r>
            <a:r>
              <a:rPr lang="en-US" altLang="en-US" sz="2000" dirty="0" err="1"/>
              <a:t>hasilnya</a:t>
            </a:r>
            <a:r>
              <a:rPr lang="en-US" altLang="en-US" sz="2000" dirty="0"/>
              <a:t> </a:t>
            </a:r>
            <a:r>
              <a:rPr lang="en-US" altLang="en-US" sz="2000" dirty="0" err="1"/>
              <a:t>tidak</a:t>
            </a:r>
            <a:r>
              <a:rPr lang="en-US" altLang="en-US" sz="2000" dirty="0"/>
              <a:t> </a:t>
            </a:r>
            <a:r>
              <a:rPr lang="en-US" altLang="en-US" sz="2000" dirty="0" err="1"/>
              <a:t>akan</a:t>
            </a:r>
            <a:r>
              <a:rPr lang="en-US" altLang="en-US" sz="2000" dirty="0"/>
              <a:t> </a:t>
            </a:r>
            <a:r>
              <a:rPr lang="en-US" altLang="en-US" sz="2000" dirty="0" err="1"/>
              <a:t>sesuai</a:t>
            </a:r>
            <a:r>
              <a:rPr lang="en-US" altLang="en-US" sz="2000" dirty="0"/>
              <a:t>. </a:t>
            </a:r>
            <a:r>
              <a:rPr lang="en-US" altLang="en-US" sz="2000" dirty="0" err="1"/>
              <a:t>Contohnya</a:t>
            </a:r>
            <a:r>
              <a:rPr lang="en-US" altLang="en-US" sz="2000" dirty="0"/>
              <a:t> </a:t>
            </a:r>
            <a:r>
              <a:rPr lang="en-US" altLang="en-US" sz="2000" dirty="0" err="1"/>
              <a:t>dapat</a:t>
            </a:r>
            <a:r>
              <a:rPr lang="en-US" altLang="en-US" sz="2000" dirty="0"/>
              <a:t> </a:t>
            </a:r>
            <a:r>
              <a:rPr lang="en-US" altLang="en-US" sz="2000" dirty="0" err="1"/>
              <a:t>dilihat</a:t>
            </a:r>
            <a:r>
              <a:rPr lang="en-US" altLang="en-US" sz="2000" dirty="0"/>
              <a:t> </a:t>
            </a:r>
            <a:r>
              <a:rPr lang="en-US" altLang="en-US" sz="2000" dirty="0" err="1"/>
              <a:t>pada</a:t>
            </a:r>
            <a:r>
              <a:rPr lang="en-US" altLang="en-US" sz="2000" dirty="0"/>
              <a:t> </a:t>
            </a:r>
            <a:r>
              <a:rPr lang="en-US" altLang="en-US" sz="2000" dirty="0" err="1"/>
              <a:t>gambar</a:t>
            </a:r>
            <a:r>
              <a:rPr lang="en-US" altLang="en-US" sz="2000" dirty="0"/>
              <a:t> </a:t>
            </a:r>
            <a:r>
              <a:rPr lang="en-US" altLang="en-US" sz="2000" dirty="0" err="1"/>
              <a:t>disamping</a:t>
            </a:r>
            <a:r>
              <a:rPr lang="en-US" altLang="en-US" sz="2000" dirty="0"/>
              <a:t>.</a:t>
            </a:r>
          </a:p>
        </p:txBody>
      </p:sp>
      <p:sp>
        <p:nvSpPr>
          <p:cNvPr id="6" name="Text Box 5">
            <a:extLst>
              <a:ext uri="{FF2B5EF4-FFF2-40B4-BE49-F238E27FC236}">
                <a16:creationId xmlns:a16="http://schemas.microsoft.com/office/drawing/2014/main" id="{DFB2AC85-E160-4B8F-A3F7-557B055E74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67663" y="4524375"/>
            <a:ext cx="2895600" cy="119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r>
              <a:rPr lang="en-US" altLang="en-US" dirty="0" err="1"/>
              <a:t>Harus</a:t>
            </a:r>
            <a:r>
              <a:rPr lang="en-US" altLang="en-US" dirty="0"/>
              <a:t> </a:t>
            </a:r>
            <a:r>
              <a:rPr lang="en-US" altLang="en-US" dirty="0" err="1"/>
              <a:t>ada</a:t>
            </a:r>
            <a:r>
              <a:rPr lang="en-US" altLang="en-US" dirty="0"/>
              <a:t> </a:t>
            </a:r>
            <a:r>
              <a:rPr lang="en-US" altLang="en-US" dirty="0" err="1"/>
              <a:t>perbedaan</a:t>
            </a:r>
            <a:r>
              <a:rPr lang="en-US" altLang="en-US" dirty="0"/>
              <a:t> </a:t>
            </a:r>
            <a:r>
              <a:rPr lang="en-US" altLang="en-US" dirty="0" err="1"/>
              <a:t>antara</a:t>
            </a:r>
            <a:r>
              <a:rPr lang="en-US" altLang="en-US" dirty="0"/>
              <a:t> yang “RGB </a:t>
            </a:r>
            <a:r>
              <a:rPr lang="en-US" altLang="en-US" dirty="0" err="1"/>
              <a:t>ketiganya</a:t>
            </a:r>
            <a:r>
              <a:rPr lang="en-US" altLang="en-US" dirty="0"/>
              <a:t> </a:t>
            </a:r>
            <a:r>
              <a:rPr lang="en-US" altLang="en-US" dirty="0" err="1"/>
              <a:t>sama</a:t>
            </a:r>
            <a:r>
              <a:rPr lang="en-US" altLang="en-US" dirty="0"/>
              <a:t>”, </a:t>
            </a:r>
            <a:r>
              <a:rPr lang="en-US" altLang="en-US" dirty="0" err="1"/>
              <a:t>dan</a:t>
            </a:r>
            <a:r>
              <a:rPr lang="en-US" altLang="en-US" dirty="0"/>
              <a:t> “</a:t>
            </a:r>
            <a:r>
              <a:rPr lang="en-US" altLang="en-US" dirty="0" err="1"/>
              <a:t>hanya</a:t>
            </a:r>
            <a:r>
              <a:rPr lang="en-US" altLang="en-US" dirty="0"/>
              <a:t> RG yang </a:t>
            </a:r>
            <a:r>
              <a:rPr lang="en-US" altLang="en-US" dirty="0" err="1"/>
              <a:t>sama</a:t>
            </a:r>
            <a:r>
              <a:rPr lang="en-US" alt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1073227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80A56-BC7D-41C5-B0FB-CEE3F1B105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" y="222469"/>
            <a:ext cx="7886700" cy="1325563"/>
          </a:xfrm>
        </p:spPr>
        <p:txBody>
          <a:bodyPr>
            <a:normAutofit fontScale="90000"/>
          </a:bodyPr>
          <a:lstStyle/>
          <a:p>
            <a:r>
              <a:rPr lang="en-US" altLang="en-US" dirty="0" err="1"/>
              <a:t>Contoh</a:t>
            </a:r>
            <a:r>
              <a:rPr lang="en-US" altLang="en-US" dirty="0"/>
              <a:t>:</a:t>
            </a:r>
            <a:br>
              <a:rPr lang="en-US" altLang="en-US" dirty="0"/>
            </a:br>
            <a:r>
              <a:rPr lang="en-US" altLang="en-US" dirty="0" err="1"/>
              <a:t>Deteksi</a:t>
            </a:r>
            <a:r>
              <a:rPr lang="en-US" altLang="en-US" dirty="0"/>
              <a:t> </a:t>
            </a:r>
            <a:r>
              <a:rPr lang="en-US" altLang="en-US" dirty="0" err="1"/>
              <a:t>sisi</a:t>
            </a:r>
            <a:r>
              <a:rPr lang="en-US" altLang="en-US" dirty="0"/>
              <a:t> </a:t>
            </a:r>
            <a:br>
              <a:rPr lang="en-US" altLang="en-US" dirty="0"/>
            </a:br>
            <a:r>
              <a:rPr lang="en-US" altLang="en-US" dirty="0" err="1"/>
              <a:t>pada</a:t>
            </a:r>
            <a:r>
              <a:rPr lang="en-US" altLang="en-US" dirty="0"/>
              <a:t> </a:t>
            </a:r>
            <a:r>
              <a:rPr lang="en-US" altLang="en-US" dirty="0" err="1"/>
              <a:t>citra</a:t>
            </a:r>
            <a:r>
              <a:rPr lang="en-US" altLang="en-US" dirty="0"/>
              <a:t> </a:t>
            </a:r>
            <a:r>
              <a:rPr lang="en-US" altLang="en-US" dirty="0" err="1"/>
              <a:t>warna</a:t>
            </a:r>
            <a:endParaRPr lang="en-US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9A157EB9-55CA-4712-A376-AE8A140C11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-28135"/>
            <a:ext cx="5410200" cy="431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77694F1C-DC7B-4413-BDAB-6CF0CF16FB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392613"/>
            <a:ext cx="5486400" cy="2465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Line 6">
            <a:extLst>
              <a:ext uri="{FF2B5EF4-FFF2-40B4-BE49-F238E27FC236}">
                <a16:creationId xmlns:a16="http://schemas.microsoft.com/office/drawing/2014/main" id="{30B541EF-2C65-488C-A0AE-B9CA6D3459B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219200" y="3124200"/>
            <a:ext cx="3581400" cy="1295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" name="Line 7">
            <a:extLst>
              <a:ext uri="{FF2B5EF4-FFF2-40B4-BE49-F238E27FC236}">
                <a16:creationId xmlns:a16="http://schemas.microsoft.com/office/drawing/2014/main" id="{8B346B00-9CB5-412F-A039-7782869262D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200400" y="3733800"/>
            <a:ext cx="167640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" name="Line 8">
            <a:extLst>
              <a:ext uri="{FF2B5EF4-FFF2-40B4-BE49-F238E27FC236}">
                <a16:creationId xmlns:a16="http://schemas.microsoft.com/office/drawing/2014/main" id="{DDEA5E80-E378-4F5E-B943-9C3DF37DDED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486400" y="4267200"/>
            <a:ext cx="990600" cy="1143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01209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B493D-8D19-4AA3-90A4-3914B0E2D3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Pembahasan</a:t>
            </a:r>
            <a:r>
              <a:rPr lang="en-US" dirty="0"/>
              <a:t> 8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0B9C95-16D4-4A63-92F4-F3AFF929E8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en-US" sz="2400" dirty="0" err="1"/>
              <a:t>Pengertian</a:t>
            </a:r>
            <a:r>
              <a:rPr lang="en-US" altLang="en-US" sz="2400" dirty="0"/>
              <a:t> </a:t>
            </a:r>
            <a:r>
              <a:rPr lang="en-US" altLang="en-US" sz="2400" dirty="0" err="1"/>
              <a:t>warna</a:t>
            </a:r>
            <a:endParaRPr lang="en-US" altLang="en-US" sz="2400" dirty="0"/>
          </a:p>
          <a:p>
            <a:r>
              <a:rPr lang="en-US" altLang="en-US" sz="2400" dirty="0"/>
              <a:t>Model-model </a:t>
            </a:r>
            <a:r>
              <a:rPr lang="en-US" altLang="en-US" sz="2400" dirty="0" err="1"/>
              <a:t>warna</a:t>
            </a:r>
            <a:endParaRPr lang="en-US" altLang="en-US" sz="2400" dirty="0"/>
          </a:p>
          <a:p>
            <a:r>
              <a:rPr lang="en-US" altLang="en-US" sz="2400" dirty="0" err="1"/>
              <a:t>Pengolahan</a:t>
            </a:r>
            <a:r>
              <a:rPr lang="en-US" altLang="en-US" sz="2400" dirty="0"/>
              <a:t> </a:t>
            </a:r>
            <a:r>
              <a:rPr lang="en-US" altLang="en-US" sz="2400" dirty="0" err="1"/>
              <a:t>citra</a:t>
            </a:r>
            <a:r>
              <a:rPr lang="en-US" altLang="en-US" sz="2400" dirty="0"/>
              <a:t> </a:t>
            </a:r>
            <a:r>
              <a:rPr lang="en-US" altLang="en-US" sz="2400" dirty="0" err="1"/>
              <a:t>pseudocolor</a:t>
            </a:r>
            <a:endParaRPr lang="en-US" altLang="en-US" sz="2400" dirty="0"/>
          </a:p>
          <a:p>
            <a:r>
              <a:rPr lang="en-US" altLang="en-US" sz="2400" dirty="0" err="1"/>
              <a:t>Dasar-dasar</a:t>
            </a:r>
            <a:r>
              <a:rPr lang="en-US" altLang="en-US" sz="2400" dirty="0"/>
              <a:t> </a:t>
            </a:r>
            <a:r>
              <a:rPr lang="en-US" altLang="en-US" sz="2400" dirty="0" err="1"/>
              <a:t>pengolahan</a:t>
            </a:r>
            <a:r>
              <a:rPr lang="en-US" altLang="en-US" sz="2400" dirty="0"/>
              <a:t> </a:t>
            </a:r>
            <a:r>
              <a:rPr lang="en-US" altLang="en-US" sz="2400" dirty="0" err="1"/>
              <a:t>citra</a:t>
            </a:r>
            <a:r>
              <a:rPr lang="en-US" altLang="en-US" sz="2400" dirty="0"/>
              <a:t> full-color</a:t>
            </a:r>
          </a:p>
          <a:p>
            <a:r>
              <a:rPr lang="en-US" altLang="en-US" sz="2400" dirty="0" err="1"/>
              <a:t>Transformasi</a:t>
            </a:r>
            <a:r>
              <a:rPr lang="en-US" altLang="en-US" sz="2400" dirty="0"/>
              <a:t> </a:t>
            </a:r>
            <a:r>
              <a:rPr lang="en-US" altLang="en-US" sz="2400" dirty="0" err="1"/>
              <a:t>warna</a:t>
            </a:r>
            <a:endParaRPr lang="en-US" altLang="en-US" sz="2400" dirty="0"/>
          </a:p>
          <a:p>
            <a:r>
              <a:rPr lang="en-US" altLang="en-US" sz="2400" dirty="0"/>
              <a:t>Smoothing and Sharpening</a:t>
            </a:r>
          </a:p>
          <a:p>
            <a:r>
              <a:rPr lang="en-US" altLang="en-US" sz="2400" dirty="0" err="1"/>
              <a:t>Segmentasi</a:t>
            </a:r>
            <a:r>
              <a:rPr lang="en-US" altLang="en-US" sz="2400" dirty="0"/>
              <a:t> </a:t>
            </a:r>
            <a:r>
              <a:rPr lang="en-US" altLang="en-US" sz="2400" dirty="0" err="1"/>
              <a:t>warna</a:t>
            </a:r>
            <a:endParaRPr lang="en-US" altLang="en-US" sz="2400" dirty="0"/>
          </a:p>
          <a:p>
            <a:r>
              <a:rPr lang="en-US" altLang="en-US" sz="2400" dirty="0" err="1">
                <a:solidFill>
                  <a:srgbClr val="FF0000"/>
                </a:solidFill>
              </a:rPr>
              <a:t>Gangguan</a:t>
            </a:r>
            <a:r>
              <a:rPr lang="en-US" altLang="en-US" sz="2400" dirty="0">
                <a:solidFill>
                  <a:srgbClr val="FF0000"/>
                </a:solidFill>
              </a:rPr>
              <a:t> (noise) </a:t>
            </a:r>
            <a:r>
              <a:rPr lang="en-US" altLang="en-US" sz="2400" dirty="0" err="1">
                <a:solidFill>
                  <a:srgbClr val="FF0000"/>
                </a:solidFill>
              </a:rPr>
              <a:t>pada</a:t>
            </a:r>
            <a:r>
              <a:rPr lang="en-US" altLang="en-US" sz="2400" dirty="0">
                <a:solidFill>
                  <a:srgbClr val="FF0000"/>
                </a:solidFill>
              </a:rPr>
              <a:t> </a:t>
            </a:r>
            <a:r>
              <a:rPr lang="en-US" altLang="en-US" sz="2400" dirty="0" err="1">
                <a:solidFill>
                  <a:srgbClr val="FF0000"/>
                </a:solidFill>
              </a:rPr>
              <a:t>citra</a:t>
            </a:r>
            <a:r>
              <a:rPr lang="en-US" altLang="en-US" sz="2400" dirty="0">
                <a:solidFill>
                  <a:srgbClr val="FF0000"/>
                </a:solidFill>
              </a:rPr>
              <a:t> </a:t>
            </a:r>
            <a:r>
              <a:rPr lang="en-US" altLang="en-US" sz="2400" dirty="0" err="1">
                <a:solidFill>
                  <a:srgbClr val="FF0000"/>
                </a:solidFill>
              </a:rPr>
              <a:t>berwarna</a:t>
            </a:r>
            <a:endParaRPr lang="en-US" altLang="en-US" sz="2400" dirty="0">
              <a:solidFill>
                <a:srgbClr val="FF0000"/>
              </a:solidFill>
            </a:endParaRPr>
          </a:p>
          <a:p>
            <a:r>
              <a:rPr lang="en-US" altLang="en-US" sz="2400" dirty="0" err="1"/>
              <a:t>Kompresi</a:t>
            </a:r>
            <a:r>
              <a:rPr lang="en-US" altLang="en-US" sz="2400" dirty="0"/>
              <a:t> </a:t>
            </a:r>
            <a:r>
              <a:rPr lang="en-US" altLang="en-US" sz="2400" dirty="0" err="1"/>
              <a:t>citra</a:t>
            </a:r>
            <a:r>
              <a:rPr lang="en-US" altLang="en-US" sz="2400" dirty="0"/>
              <a:t> </a:t>
            </a:r>
            <a:r>
              <a:rPr lang="en-US" altLang="en-US" sz="2400" dirty="0" err="1"/>
              <a:t>berwarna</a:t>
            </a:r>
            <a:endParaRPr lang="en-US" alt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18781665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1E3A5-0FE4-42B9-99DD-FCBE2DF19D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Noise </a:t>
            </a:r>
            <a:r>
              <a:rPr lang="en-US" altLang="en-US" dirty="0" err="1"/>
              <a:t>pada</a:t>
            </a:r>
            <a:r>
              <a:rPr lang="en-US" altLang="en-US" dirty="0"/>
              <a:t> </a:t>
            </a:r>
            <a:r>
              <a:rPr lang="en-US" altLang="en-US" dirty="0" err="1"/>
              <a:t>citra</a:t>
            </a:r>
            <a:r>
              <a:rPr lang="en-US" altLang="en-US" dirty="0"/>
              <a:t> </a:t>
            </a:r>
            <a:r>
              <a:rPr lang="en-US" altLang="en-US" dirty="0" err="1"/>
              <a:t>berwarna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25966E-8C70-4518-9993-E9781E431B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US" altLang="en-US" sz="2400" dirty="0">
                <a:solidFill>
                  <a:srgbClr val="FF0000"/>
                </a:solidFill>
              </a:rPr>
              <a:t>Noise</a:t>
            </a:r>
            <a:r>
              <a:rPr lang="en-US" altLang="en-US" sz="2400" dirty="0"/>
              <a:t> </a:t>
            </a:r>
            <a:r>
              <a:rPr lang="en-US" altLang="en-US" sz="2400" dirty="0" err="1"/>
              <a:t>pada</a:t>
            </a:r>
            <a:r>
              <a:rPr lang="en-US" altLang="en-US" sz="2400" dirty="0"/>
              <a:t> </a:t>
            </a:r>
            <a:r>
              <a:rPr lang="en-US" altLang="en-US" sz="2400" dirty="0" err="1"/>
              <a:t>setiap</a:t>
            </a:r>
            <a:r>
              <a:rPr lang="en-US" altLang="en-US" sz="2400" dirty="0"/>
              <a:t> layer </a:t>
            </a:r>
            <a:r>
              <a:rPr lang="en-US" altLang="en-US" sz="2400" dirty="0" err="1"/>
              <a:t>warna</a:t>
            </a:r>
            <a:r>
              <a:rPr lang="en-US" altLang="en-US" sz="2400" dirty="0"/>
              <a:t> </a:t>
            </a:r>
            <a:r>
              <a:rPr lang="en-US" altLang="en-US" sz="2400" dirty="0" err="1"/>
              <a:t>bisa</a:t>
            </a:r>
            <a:r>
              <a:rPr lang="en-US" altLang="en-US" sz="2400" dirty="0"/>
              <a:t> </a:t>
            </a:r>
            <a:r>
              <a:rPr lang="en-US" altLang="en-US" sz="2400" dirty="0" err="1"/>
              <a:t>sama</a:t>
            </a:r>
            <a:r>
              <a:rPr lang="en-US" altLang="en-US" sz="2400" dirty="0"/>
              <a:t>, </a:t>
            </a:r>
            <a:r>
              <a:rPr lang="en-US" altLang="en-US" sz="2400" dirty="0" err="1"/>
              <a:t>bisa</a:t>
            </a:r>
            <a:r>
              <a:rPr lang="en-US" altLang="en-US" sz="2400" dirty="0"/>
              <a:t> </a:t>
            </a:r>
            <a:r>
              <a:rPr lang="en-US" altLang="en-US" sz="2400" dirty="0" err="1"/>
              <a:t>tidak</a:t>
            </a:r>
            <a:r>
              <a:rPr lang="en-US" altLang="en-US" sz="2400" dirty="0"/>
              <a:t>. </a:t>
            </a:r>
          </a:p>
          <a:p>
            <a:pPr>
              <a:lnSpc>
                <a:spcPct val="80000"/>
              </a:lnSpc>
            </a:pPr>
            <a:r>
              <a:rPr lang="en-US" altLang="en-US" sz="2400" dirty="0">
                <a:solidFill>
                  <a:srgbClr val="FF0000"/>
                </a:solidFill>
              </a:rPr>
              <a:t>Noise</a:t>
            </a:r>
            <a:r>
              <a:rPr lang="en-US" altLang="en-US" sz="2400" dirty="0"/>
              <a:t> </a:t>
            </a:r>
            <a:r>
              <a:rPr lang="en-US" altLang="en-US" sz="2400" dirty="0" err="1"/>
              <a:t>bisa</a:t>
            </a:r>
            <a:r>
              <a:rPr lang="en-US" altLang="en-US" sz="2400" dirty="0"/>
              <a:t> </a:t>
            </a:r>
            <a:r>
              <a:rPr lang="en-US" altLang="en-US" sz="2400" dirty="0" err="1"/>
              <a:t>terjadi</a:t>
            </a:r>
            <a:r>
              <a:rPr lang="en-US" altLang="en-US" sz="2400" dirty="0"/>
              <a:t> </a:t>
            </a:r>
            <a:r>
              <a:rPr lang="en-US" altLang="en-US" sz="2400" dirty="0" err="1"/>
              <a:t>jika</a:t>
            </a:r>
            <a:r>
              <a:rPr lang="en-US" altLang="en-US" sz="2400" dirty="0"/>
              <a:t> </a:t>
            </a:r>
            <a:r>
              <a:rPr lang="en-US" altLang="en-US" sz="2400" dirty="0" err="1"/>
              <a:t>piranti</a:t>
            </a:r>
            <a:r>
              <a:rPr lang="en-US" altLang="en-US" sz="2400" dirty="0"/>
              <a:t> </a:t>
            </a:r>
            <a:r>
              <a:rPr lang="en-US" altLang="en-US" sz="2400" dirty="0" err="1"/>
              <a:t>elektronik</a:t>
            </a:r>
            <a:r>
              <a:rPr lang="en-US" altLang="en-US" sz="2400" dirty="0"/>
              <a:t> </a:t>
            </a:r>
            <a:r>
              <a:rPr lang="en-US" altLang="en-US" sz="2400" dirty="0" err="1"/>
              <a:t>pada</a:t>
            </a:r>
            <a:r>
              <a:rPr lang="en-US" altLang="en-US" sz="2400" dirty="0"/>
              <a:t> layer </a:t>
            </a:r>
            <a:r>
              <a:rPr lang="en-US" altLang="en-US" sz="2400" dirty="0" err="1"/>
              <a:t>tersebut</a:t>
            </a:r>
            <a:r>
              <a:rPr lang="en-US" altLang="en-US" sz="2400" dirty="0"/>
              <a:t> </a:t>
            </a:r>
            <a:r>
              <a:rPr lang="en-US" altLang="en-US" sz="2400" dirty="0" err="1"/>
              <a:t>rusak</a:t>
            </a:r>
            <a:r>
              <a:rPr lang="en-US" altLang="en-US" sz="2400" dirty="0"/>
              <a:t>.</a:t>
            </a:r>
          </a:p>
          <a:p>
            <a:pPr>
              <a:lnSpc>
                <a:spcPct val="80000"/>
              </a:lnSpc>
            </a:pPr>
            <a:r>
              <a:rPr lang="en-US" altLang="en-US" sz="2400" dirty="0"/>
              <a:t>Noise </a:t>
            </a:r>
            <a:r>
              <a:rPr lang="en-US" altLang="en-US" sz="2400" dirty="0" err="1"/>
              <a:t>pada</a:t>
            </a:r>
            <a:r>
              <a:rPr lang="en-US" altLang="en-US" sz="2400" dirty="0"/>
              <a:t> salah </a:t>
            </a:r>
            <a:r>
              <a:rPr lang="en-US" altLang="en-US" sz="2400" dirty="0" err="1"/>
              <a:t>satu</a:t>
            </a:r>
            <a:r>
              <a:rPr lang="en-US" altLang="en-US" sz="2400" dirty="0"/>
              <a:t> layer R, </a:t>
            </a:r>
            <a:r>
              <a:rPr lang="en-US" altLang="en-US" sz="2400" dirty="0" err="1"/>
              <a:t>ketika</a:t>
            </a:r>
            <a:r>
              <a:rPr lang="en-US" altLang="en-US" sz="2400" dirty="0"/>
              <a:t> </a:t>
            </a:r>
            <a:r>
              <a:rPr lang="en-US" altLang="en-US" sz="2400" dirty="0" err="1"/>
              <a:t>dikonversi</a:t>
            </a:r>
            <a:r>
              <a:rPr lang="en-US" altLang="en-US" sz="2400" dirty="0"/>
              <a:t> </a:t>
            </a:r>
            <a:r>
              <a:rPr lang="en-US" altLang="en-US" sz="2400" dirty="0" err="1"/>
              <a:t>ke</a:t>
            </a:r>
            <a:r>
              <a:rPr lang="en-US" altLang="en-US" sz="2400" dirty="0"/>
              <a:t> HSI </a:t>
            </a:r>
            <a:r>
              <a:rPr lang="en-US" altLang="en-US" sz="2400" dirty="0" err="1"/>
              <a:t>akan</a:t>
            </a:r>
            <a:r>
              <a:rPr lang="en-US" altLang="en-US" sz="2400" dirty="0"/>
              <a:t> </a:t>
            </a:r>
            <a:r>
              <a:rPr lang="en-US" altLang="en-US" sz="2400" dirty="0" err="1"/>
              <a:t>menimbulkan</a:t>
            </a:r>
            <a:r>
              <a:rPr lang="en-US" altLang="en-US" sz="2400" dirty="0"/>
              <a:t> </a:t>
            </a:r>
            <a:r>
              <a:rPr lang="en-US" altLang="en-US" sz="2400" dirty="0" err="1"/>
              <a:t>kesalahan</a:t>
            </a:r>
            <a:r>
              <a:rPr lang="en-US" altLang="en-US" sz="2400" dirty="0"/>
              <a:t> di </a:t>
            </a:r>
            <a:r>
              <a:rPr lang="en-US" altLang="en-US" sz="2400" dirty="0" err="1"/>
              <a:t>semua</a:t>
            </a:r>
            <a:r>
              <a:rPr lang="en-US" altLang="en-US" sz="2400" dirty="0"/>
              <a:t> layer HSI (</a:t>
            </a:r>
            <a:r>
              <a:rPr lang="en-US" altLang="en-US" sz="2400" dirty="0" err="1"/>
              <a:t>dari</a:t>
            </a:r>
            <a:r>
              <a:rPr lang="en-US" altLang="en-US" sz="2400" dirty="0"/>
              <a:t> </a:t>
            </a:r>
            <a:r>
              <a:rPr lang="en-US" altLang="en-US" sz="2400" dirty="0" err="1"/>
              <a:t>rumus</a:t>
            </a:r>
            <a:r>
              <a:rPr lang="en-US" altLang="en-US" sz="2400" dirty="0"/>
              <a:t>)</a:t>
            </a:r>
          </a:p>
          <a:p>
            <a:pPr>
              <a:lnSpc>
                <a:spcPct val="80000"/>
              </a:lnSpc>
            </a:pPr>
            <a:r>
              <a:rPr lang="en-US" altLang="en-US" sz="2400" dirty="0"/>
              <a:t>Salah </a:t>
            </a:r>
            <a:r>
              <a:rPr lang="en-US" altLang="en-US" sz="2400" dirty="0" err="1"/>
              <a:t>satu</a:t>
            </a:r>
            <a:r>
              <a:rPr lang="en-US" altLang="en-US" sz="2400" dirty="0"/>
              <a:t> </a:t>
            </a:r>
            <a:r>
              <a:rPr lang="en-US" altLang="en-US" sz="2400" dirty="0" err="1"/>
              <a:t>cara</a:t>
            </a:r>
            <a:r>
              <a:rPr lang="en-US" altLang="en-US" sz="2400" dirty="0"/>
              <a:t> </a:t>
            </a:r>
            <a:r>
              <a:rPr lang="en-US" altLang="en-US" sz="2400" dirty="0" err="1"/>
              <a:t>menghilangkan</a:t>
            </a:r>
            <a:r>
              <a:rPr lang="en-US" altLang="en-US" sz="2400" dirty="0"/>
              <a:t> noise </a:t>
            </a:r>
            <a:r>
              <a:rPr lang="en-US" altLang="en-US" sz="2400" dirty="0" err="1"/>
              <a:t>bisa</a:t>
            </a:r>
            <a:r>
              <a:rPr lang="en-US" altLang="en-US" sz="2400" dirty="0"/>
              <a:t> </a:t>
            </a:r>
            <a:r>
              <a:rPr lang="en-US" altLang="en-US" sz="2400" dirty="0" err="1"/>
              <a:t>dengan</a:t>
            </a:r>
            <a:r>
              <a:rPr lang="en-US" altLang="en-US" sz="2400" dirty="0"/>
              <a:t> </a:t>
            </a:r>
            <a:r>
              <a:rPr lang="en-US" altLang="en-US" sz="2400" dirty="0" err="1"/>
              <a:t>melakukan</a:t>
            </a:r>
            <a:r>
              <a:rPr lang="en-US" altLang="en-US" sz="2400" dirty="0"/>
              <a:t> </a:t>
            </a:r>
            <a:r>
              <a:rPr lang="en-US" altLang="en-US" sz="2400" dirty="0">
                <a:solidFill>
                  <a:srgbClr val="FF0000"/>
                </a:solidFill>
              </a:rPr>
              <a:t>average filtering </a:t>
            </a:r>
            <a:r>
              <a:rPr lang="en-US" altLang="en-US" sz="2400" dirty="0" err="1">
                <a:solidFill>
                  <a:srgbClr val="FF0000"/>
                </a:solidFill>
              </a:rPr>
              <a:t>atau</a:t>
            </a:r>
            <a:r>
              <a:rPr lang="en-US" altLang="en-US" sz="2400" dirty="0">
                <a:solidFill>
                  <a:srgbClr val="FF0000"/>
                </a:solidFill>
              </a:rPr>
              <a:t> median filtering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941712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9958E2-FF6D-41F1-B863-60804AFC2F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RGB diberi Gaussian Noise</a:t>
            </a:r>
            <a:endParaRPr lang="en-US"/>
          </a:p>
        </p:txBody>
      </p:sp>
      <p:pic>
        <p:nvPicPr>
          <p:cNvPr id="4" name="Picture 5">
            <a:extLst>
              <a:ext uri="{FF2B5EF4-FFF2-40B4-BE49-F238E27FC236}">
                <a16:creationId xmlns:a16="http://schemas.microsoft.com/office/drawing/2014/main" id="{E5D8F033-B336-49DC-9771-43734ED59D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918" y="1368986"/>
            <a:ext cx="6841040" cy="5478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96950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AB8C7-FB27-4463-A422-F1D5BF28B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Spektrum </a:t>
            </a:r>
            <a:r>
              <a:rPr lang="en-US" altLang="en-US" dirty="0" err="1"/>
              <a:t>warna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D0DFFB-0A96-4DA8-97DF-AF5FBC303C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US" altLang="en-US" sz="2000" dirty="0" err="1">
                <a:solidFill>
                  <a:srgbClr val="FF0000"/>
                </a:solidFill>
              </a:rPr>
              <a:t>Cahaya</a:t>
            </a:r>
            <a:r>
              <a:rPr lang="en-US" altLang="en-US" sz="2000" dirty="0">
                <a:solidFill>
                  <a:srgbClr val="FF0000"/>
                </a:solidFill>
              </a:rPr>
              <a:t> </a:t>
            </a:r>
            <a:r>
              <a:rPr lang="en-US" altLang="en-US" sz="2000" dirty="0" err="1">
                <a:solidFill>
                  <a:srgbClr val="FF0000"/>
                </a:solidFill>
              </a:rPr>
              <a:t>matahari</a:t>
            </a:r>
            <a:r>
              <a:rPr lang="en-US" altLang="en-US" sz="2000" dirty="0">
                <a:solidFill>
                  <a:srgbClr val="FF0000"/>
                </a:solidFill>
              </a:rPr>
              <a:t> </a:t>
            </a:r>
            <a:r>
              <a:rPr lang="en-US" altLang="en-US" sz="2000" dirty="0"/>
              <a:t>yang </a:t>
            </a:r>
            <a:r>
              <a:rPr lang="en-US" altLang="en-US" sz="2000" dirty="0" err="1"/>
              <a:t>dilewatkan</a:t>
            </a:r>
            <a:r>
              <a:rPr lang="en-US" altLang="en-US" sz="2000" dirty="0"/>
              <a:t> </a:t>
            </a:r>
            <a:r>
              <a:rPr lang="en-US" altLang="en-US" sz="2000" dirty="0" err="1"/>
              <a:t>pada</a:t>
            </a:r>
            <a:r>
              <a:rPr lang="en-US" altLang="en-US" sz="2000" dirty="0"/>
              <a:t> </a:t>
            </a:r>
            <a:r>
              <a:rPr lang="en-US" altLang="en-US" sz="2000" dirty="0" err="1"/>
              <a:t>prisma</a:t>
            </a:r>
            <a:r>
              <a:rPr lang="en-US" altLang="en-US" sz="2000" dirty="0"/>
              <a:t> </a:t>
            </a:r>
            <a:r>
              <a:rPr lang="en-US" altLang="en-US" sz="2000" dirty="0" err="1"/>
              <a:t>menghasilkan</a:t>
            </a:r>
            <a:r>
              <a:rPr lang="en-US" altLang="en-US" sz="2000" dirty="0"/>
              <a:t> </a:t>
            </a:r>
            <a:r>
              <a:rPr lang="en-US" altLang="en-US" sz="2000" dirty="0" err="1"/>
              <a:t>spetrum</a:t>
            </a:r>
            <a:r>
              <a:rPr lang="en-US" altLang="en-US" sz="2000" dirty="0"/>
              <a:t> </a:t>
            </a:r>
            <a:r>
              <a:rPr lang="en-US" altLang="en-US" sz="2000" dirty="0" err="1"/>
              <a:t>warna</a:t>
            </a:r>
            <a:r>
              <a:rPr lang="en-US" altLang="en-US" sz="2000" dirty="0"/>
              <a:t>.</a:t>
            </a:r>
          </a:p>
          <a:p>
            <a:pPr>
              <a:lnSpc>
                <a:spcPct val="80000"/>
              </a:lnSpc>
            </a:pPr>
            <a:r>
              <a:rPr lang="en-US" altLang="en-US" sz="2000" dirty="0"/>
              <a:t>‘</a:t>
            </a:r>
            <a:r>
              <a:rPr lang="en-US" altLang="en-US" sz="2000" dirty="0" err="1">
                <a:solidFill>
                  <a:srgbClr val="FF0000"/>
                </a:solidFill>
              </a:rPr>
              <a:t>warna</a:t>
            </a:r>
            <a:r>
              <a:rPr lang="en-US" altLang="en-US" sz="2000" dirty="0"/>
              <a:t>’ </a:t>
            </a:r>
            <a:r>
              <a:rPr lang="en-US" altLang="en-US" sz="2000" dirty="0" err="1"/>
              <a:t>objek</a:t>
            </a:r>
            <a:r>
              <a:rPr lang="en-US" altLang="en-US" sz="2000" dirty="0"/>
              <a:t> yang </a:t>
            </a:r>
            <a:r>
              <a:rPr lang="en-US" altLang="en-US" sz="2000" dirty="0" err="1"/>
              <a:t>diterima</a:t>
            </a:r>
            <a:r>
              <a:rPr lang="en-US" altLang="en-US" sz="2000" dirty="0"/>
              <a:t> </a:t>
            </a:r>
            <a:r>
              <a:rPr lang="en-US" altLang="en-US" sz="2000" dirty="0" err="1"/>
              <a:t>oleh</a:t>
            </a:r>
            <a:r>
              <a:rPr lang="en-US" altLang="en-US" sz="2000" dirty="0"/>
              <a:t> </a:t>
            </a:r>
            <a:r>
              <a:rPr lang="en-US" altLang="en-US" sz="2000" dirty="0" err="1"/>
              <a:t>penglihatan</a:t>
            </a:r>
            <a:r>
              <a:rPr lang="en-US" altLang="en-US" sz="2000" dirty="0"/>
              <a:t> </a:t>
            </a:r>
            <a:r>
              <a:rPr lang="en-US" altLang="en-US" sz="2000" dirty="0" err="1"/>
              <a:t>manusia</a:t>
            </a:r>
            <a:r>
              <a:rPr lang="en-US" altLang="en-US" sz="2000" dirty="0"/>
              <a:t> </a:t>
            </a:r>
            <a:r>
              <a:rPr lang="en-US" altLang="en-US" sz="2000" dirty="0" err="1"/>
              <a:t>ditentukan</a:t>
            </a:r>
            <a:r>
              <a:rPr lang="en-US" altLang="en-US" sz="2000" dirty="0"/>
              <a:t> </a:t>
            </a:r>
            <a:r>
              <a:rPr lang="en-US" altLang="en-US" sz="2000" dirty="0" err="1"/>
              <a:t>oleh</a:t>
            </a:r>
            <a:r>
              <a:rPr lang="en-US" altLang="en-US" sz="2000" dirty="0"/>
              <a:t> </a:t>
            </a:r>
            <a:r>
              <a:rPr lang="en-US" altLang="en-US" sz="2000" dirty="0" err="1"/>
              <a:t>cahaya</a:t>
            </a:r>
            <a:r>
              <a:rPr lang="en-US" altLang="en-US" sz="2000" dirty="0"/>
              <a:t> </a:t>
            </a:r>
            <a:r>
              <a:rPr lang="en-US" altLang="en-US" sz="2000" dirty="0" err="1"/>
              <a:t>dipantulkan</a:t>
            </a:r>
            <a:r>
              <a:rPr lang="en-US" altLang="en-US" sz="2000" dirty="0"/>
              <a:t> </a:t>
            </a:r>
            <a:r>
              <a:rPr lang="en-US" altLang="en-US" sz="2000" dirty="0" err="1"/>
              <a:t>oleh</a:t>
            </a:r>
            <a:r>
              <a:rPr lang="en-US" altLang="en-US" sz="2000" dirty="0"/>
              <a:t> </a:t>
            </a:r>
            <a:r>
              <a:rPr lang="en-US" altLang="en-US" sz="2000" dirty="0" err="1"/>
              <a:t>objek</a:t>
            </a:r>
            <a:r>
              <a:rPr lang="en-US" altLang="en-US" sz="2000" dirty="0"/>
              <a:t> </a:t>
            </a:r>
            <a:r>
              <a:rPr lang="en-US" altLang="en-US" sz="2000" dirty="0" err="1"/>
              <a:t>tersebut</a:t>
            </a:r>
            <a:r>
              <a:rPr lang="en-US" altLang="en-US" sz="2000" dirty="0"/>
              <a:t>.</a:t>
            </a:r>
          </a:p>
          <a:p>
            <a:pPr>
              <a:lnSpc>
                <a:spcPct val="80000"/>
              </a:lnSpc>
              <a:buNone/>
            </a:pPr>
            <a:endParaRPr lang="en-US" altLang="en-US" sz="2000" dirty="0"/>
          </a:p>
          <a:p>
            <a:endParaRPr lang="en-US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B9C73BE5-125E-42CA-BA96-D5C02AAD2D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6958" y="3312757"/>
            <a:ext cx="6705600" cy="2728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9226686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E2045B-46B1-4F3E-AF16-A9F845932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200" dirty="0"/>
              <a:t>Layer G </a:t>
            </a:r>
            <a:r>
              <a:rPr lang="en-US" altLang="en-US" sz="3200" dirty="0" err="1"/>
              <a:t>terkena</a:t>
            </a:r>
            <a:r>
              <a:rPr lang="en-US" altLang="en-US" sz="3200" dirty="0"/>
              <a:t> noise salt n pepper </a:t>
            </a:r>
            <a:r>
              <a:rPr lang="en-US" altLang="en-US" sz="3200" dirty="0">
                <a:sym typeface="Wingdings" panose="05000000000000000000" pitchFamily="2" charset="2"/>
              </a:rPr>
              <a:t> noise </a:t>
            </a:r>
            <a:r>
              <a:rPr lang="en-US" altLang="en-US" sz="3200" dirty="0" err="1">
                <a:sym typeface="Wingdings" panose="05000000000000000000" pitchFamily="2" charset="2"/>
              </a:rPr>
              <a:t>menyebar</a:t>
            </a:r>
            <a:r>
              <a:rPr lang="en-US" altLang="en-US" sz="3200" dirty="0">
                <a:sym typeface="Wingdings" panose="05000000000000000000" pitchFamily="2" charset="2"/>
              </a:rPr>
              <a:t> </a:t>
            </a:r>
            <a:r>
              <a:rPr lang="en-US" altLang="en-US" sz="3200" dirty="0" err="1">
                <a:sym typeface="Wingdings" panose="05000000000000000000" pitchFamily="2" charset="2"/>
              </a:rPr>
              <a:t>ke</a:t>
            </a:r>
            <a:r>
              <a:rPr lang="en-US" altLang="en-US" sz="3200" dirty="0">
                <a:sym typeface="Wingdings" panose="05000000000000000000" pitchFamily="2" charset="2"/>
              </a:rPr>
              <a:t> </a:t>
            </a:r>
            <a:r>
              <a:rPr lang="en-US" altLang="en-US" sz="3200" dirty="0" err="1">
                <a:sym typeface="Wingdings" panose="05000000000000000000" pitchFamily="2" charset="2"/>
              </a:rPr>
              <a:t>semua</a:t>
            </a:r>
            <a:r>
              <a:rPr lang="en-US" altLang="en-US" sz="3200" dirty="0">
                <a:sym typeface="Wingdings" panose="05000000000000000000" pitchFamily="2" charset="2"/>
              </a:rPr>
              <a:t> HSI</a:t>
            </a:r>
            <a:endParaRPr lang="en-US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C22D1E00-C441-4EC6-A4FF-8C84E99577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895" y="1449571"/>
            <a:ext cx="6561305" cy="529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297243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5F078D-88C1-467C-A738-4D9A2EAA6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:</a:t>
            </a:r>
            <a:r>
              <a:rPr lang="en-US" dirty="0" err="1"/>
              <a:t>Pembahasan</a:t>
            </a:r>
            <a:r>
              <a:rPr lang="en-US" dirty="0"/>
              <a:t> 9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3BD77D-2824-4A50-B3AE-AA1B5C7D16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en-US" sz="2400" dirty="0" err="1"/>
              <a:t>Pengertian</a:t>
            </a:r>
            <a:r>
              <a:rPr lang="en-US" altLang="en-US" sz="2400" dirty="0"/>
              <a:t> </a:t>
            </a:r>
            <a:r>
              <a:rPr lang="en-US" altLang="en-US" sz="2400" dirty="0" err="1"/>
              <a:t>warna</a:t>
            </a:r>
            <a:endParaRPr lang="en-US" altLang="en-US" sz="2400" dirty="0"/>
          </a:p>
          <a:p>
            <a:r>
              <a:rPr lang="en-US" altLang="en-US" sz="2400" dirty="0"/>
              <a:t>Model-model </a:t>
            </a:r>
            <a:r>
              <a:rPr lang="en-US" altLang="en-US" sz="2400" dirty="0" err="1"/>
              <a:t>warna</a:t>
            </a:r>
            <a:endParaRPr lang="en-US" altLang="en-US" sz="2400" dirty="0"/>
          </a:p>
          <a:p>
            <a:r>
              <a:rPr lang="en-US" altLang="en-US" sz="2400" dirty="0" err="1"/>
              <a:t>Pengolahan</a:t>
            </a:r>
            <a:r>
              <a:rPr lang="en-US" altLang="en-US" sz="2400" dirty="0"/>
              <a:t> </a:t>
            </a:r>
            <a:r>
              <a:rPr lang="en-US" altLang="en-US" sz="2400" dirty="0" err="1"/>
              <a:t>citra</a:t>
            </a:r>
            <a:r>
              <a:rPr lang="en-US" altLang="en-US" sz="2400" dirty="0"/>
              <a:t> </a:t>
            </a:r>
            <a:r>
              <a:rPr lang="en-US" altLang="en-US" sz="2400" dirty="0" err="1"/>
              <a:t>pseudocolor</a:t>
            </a:r>
            <a:endParaRPr lang="en-US" altLang="en-US" sz="2400" dirty="0"/>
          </a:p>
          <a:p>
            <a:r>
              <a:rPr lang="en-US" altLang="en-US" sz="2400" dirty="0" err="1"/>
              <a:t>Dasar-dasar</a:t>
            </a:r>
            <a:r>
              <a:rPr lang="en-US" altLang="en-US" sz="2400" dirty="0"/>
              <a:t> </a:t>
            </a:r>
            <a:r>
              <a:rPr lang="en-US" altLang="en-US" sz="2400" dirty="0" err="1"/>
              <a:t>pengolahan</a:t>
            </a:r>
            <a:r>
              <a:rPr lang="en-US" altLang="en-US" sz="2400" dirty="0"/>
              <a:t> </a:t>
            </a:r>
            <a:r>
              <a:rPr lang="en-US" altLang="en-US" sz="2400" dirty="0" err="1"/>
              <a:t>citra</a:t>
            </a:r>
            <a:r>
              <a:rPr lang="en-US" altLang="en-US" sz="2400" dirty="0"/>
              <a:t> full-color</a:t>
            </a:r>
          </a:p>
          <a:p>
            <a:r>
              <a:rPr lang="en-US" altLang="en-US" sz="2400" dirty="0" err="1"/>
              <a:t>Transformasi</a:t>
            </a:r>
            <a:r>
              <a:rPr lang="en-US" altLang="en-US" sz="2400" dirty="0"/>
              <a:t> </a:t>
            </a:r>
            <a:r>
              <a:rPr lang="en-US" altLang="en-US" sz="2400" dirty="0" err="1"/>
              <a:t>warna</a:t>
            </a:r>
            <a:endParaRPr lang="en-US" altLang="en-US" sz="2400" dirty="0"/>
          </a:p>
          <a:p>
            <a:r>
              <a:rPr lang="en-US" altLang="en-US" sz="2400" dirty="0"/>
              <a:t>Smoothing and Sharpening</a:t>
            </a:r>
          </a:p>
          <a:p>
            <a:r>
              <a:rPr lang="en-US" altLang="en-US" sz="2400" dirty="0" err="1"/>
              <a:t>Segmentasi</a:t>
            </a:r>
            <a:r>
              <a:rPr lang="en-US" altLang="en-US" sz="2400" dirty="0"/>
              <a:t> </a:t>
            </a:r>
            <a:r>
              <a:rPr lang="en-US" altLang="en-US" sz="2400" dirty="0" err="1"/>
              <a:t>warna</a:t>
            </a:r>
            <a:endParaRPr lang="en-US" altLang="en-US" sz="2400" dirty="0"/>
          </a:p>
          <a:p>
            <a:r>
              <a:rPr lang="en-US" altLang="en-US" sz="2400" dirty="0" err="1"/>
              <a:t>Gangguan</a:t>
            </a:r>
            <a:r>
              <a:rPr lang="en-US" altLang="en-US" sz="2400" dirty="0"/>
              <a:t> (noise) </a:t>
            </a:r>
            <a:r>
              <a:rPr lang="en-US" altLang="en-US" sz="2400" dirty="0" err="1"/>
              <a:t>pada</a:t>
            </a:r>
            <a:r>
              <a:rPr lang="en-US" altLang="en-US" sz="2400" dirty="0"/>
              <a:t> </a:t>
            </a:r>
            <a:r>
              <a:rPr lang="en-US" altLang="en-US" sz="2400" dirty="0" err="1"/>
              <a:t>citra</a:t>
            </a:r>
            <a:r>
              <a:rPr lang="en-US" altLang="en-US" sz="2400" dirty="0"/>
              <a:t> </a:t>
            </a:r>
            <a:r>
              <a:rPr lang="en-US" altLang="en-US" sz="2400" dirty="0" err="1"/>
              <a:t>berwarna</a:t>
            </a:r>
            <a:endParaRPr lang="en-US" altLang="en-US" sz="2400" dirty="0"/>
          </a:p>
          <a:p>
            <a:r>
              <a:rPr lang="en-US" altLang="en-US" sz="2400" dirty="0" err="1">
                <a:solidFill>
                  <a:srgbClr val="FF0000"/>
                </a:solidFill>
              </a:rPr>
              <a:t>Kompresi</a:t>
            </a:r>
            <a:r>
              <a:rPr lang="en-US" altLang="en-US" sz="2400" dirty="0">
                <a:solidFill>
                  <a:srgbClr val="FF0000"/>
                </a:solidFill>
              </a:rPr>
              <a:t> </a:t>
            </a:r>
            <a:r>
              <a:rPr lang="en-US" altLang="en-US" sz="2400" dirty="0" err="1">
                <a:solidFill>
                  <a:srgbClr val="FF0000"/>
                </a:solidFill>
              </a:rPr>
              <a:t>citra</a:t>
            </a:r>
            <a:r>
              <a:rPr lang="en-US" altLang="en-US" sz="2400" dirty="0">
                <a:solidFill>
                  <a:srgbClr val="FF0000"/>
                </a:solidFill>
              </a:rPr>
              <a:t> </a:t>
            </a:r>
            <a:r>
              <a:rPr lang="en-US" altLang="en-US" sz="2400" dirty="0" err="1">
                <a:solidFill>
                  <a:srgbClr val="FF0000"/>
                </a:solidFill>
              </a:rPr>
              <a:t>berwarna</a:t>
            </a:r>
            <a:endParaRPr lang="en-US" altLang="en-US" sz="2400" dirty="0">
              <a:solidFill>
                <a:srgbClr val="FF0000"/>
              </a:solidFill>
            </a:endParaRP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5008157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9BF9B-7053-4C55-8EAD-DDC8F91761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Kompresi citra berwarna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DA43B3-47CE-4DCF-85C7-7AC7DC8A3F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Karena data </a:t>
            </a:r>
            <a:r>
              <a:rPr lang="en-US" altLang="en-US" dirty="0" err="1"/>
              <a:t>citra</a:t>
            </a:r>
            <a:r>
              <a:rPr lang="en-US" altLang="en-US" dirty="0"/>
              <a:t> </a:t>
            </a:r>
            <a:r>
              <a:rPr lang="en-US" altLang="en-US" dirty="0" err="1"/>
              <a:t>berwarna</a:t>
            </a:r>
            <a:r>
              <a:rPr lang="en-US" altLang="en-US" dirty="0"/>
              <a:t> </a:t>
            </a:r>
            <a:r>
              <a:rPr lang="en-US" altLang="en-US" dirty="0" err="1"/>
              <a:t>jumlahnya</a:t>
            </a:r>
            <a:r>
              <a:rPr lang="en-US" altLang="en-US" dirty="0"/>
              <a:t> 3x data </a:t>
            </a:r>
            <a:r>
              <a:rPr lang="en-US" altLang="en-US" dirty="0" err="1"/>
              <a:t>citra</a:t>
            </a:r>
            <a:r>
              <a:rPr lang="en-US" altLang="en-US" dirty="0"/>
              <a:t> </a:t>
            </a:r>
            <a:r>
              <a:rPr lang="en-US" altLang="en-US" dirty="0" err="1"/>
              <a:t>monokrom</a:t>
            </a:r>
            <a:r>
              <a:rPr lang="en-US" altLang="en-US" dirty="0"/>
              <a:t>, </a:t>
            </a:r>
            <a:r>
              <a:rPr lang="en-US" altLang="en-US" dirty="0" err="1"/>
              <a:t>kompresi</a:t>
            </a:r>
            <a:r>
              <a:rPr lang="en-US" altLang="en-US" dirty="0"/>
              <a:t> </a:t>
            </a:r>
            <a:r>
              <a:rPr lang="en-US" altLang="en-US" dirty="0" err="1"/>
              <a:t>menjadi</a:t>
            </a:r>
            <a:r>
              <a:rPr lang="en-US" altLang="en-US" dirty="0"/>
              <a:t> </a:t>
            </a:r>
            <a:r>
              <a:rPr lang="en-US" altLang="en-US" dirty="0" err="1"/>
              <a:t>penting</a:t>
            </a:r>
            <a:r>
              <a:rPr lang="en-US" altLang="en-US" dirty="0"/>
              <a:t>.</a:t>
            </a:r>
          </a:p>
          <a:p>
            <a:r>
              <a:rPr lang="en-US" altLang="en-US" dirty="0" err="1">
                <a:solidFill>
                  <a:srgbClr val="FF0000"/>
                </a:solidFill>
              </a:rPr>
              <a:t>Kompresi</a:t>
            </a:r>
            <a:r>
              <a:rPr lang="en-US" altLang="en-US" dirty="0">
                <a:solidFill>
                  <a:srgbClr val="FF0000"/>
                </a:solidFill>
              </a:rPr>
              <a:t> </a:t>
            </a:r>
            <a:r>
              <a:rPr lang="en-US" altLang="en-US" dirty="0" err="1"/>
              <a:t>adalah</a:t>
            </a:r>
            <a:r>
              <a:rPr lang="en-US" altLang="en-US" dirty="0"/>
              <a:t> proses </a:t>
            </a:r>
            <a:r>
              <a:rPr lang="en-US" altLang="en-US" dirty="0" err="1"/>
              <a:t>mengurangi</a:t>
            </a:r>
            <a:r>
              <a:rPr lang="en-US" altLang="en-US" dirty="0"/>
              <a:t> </a:t>
            </a:r>
            <a:r>
              <a:rPr lang="en-US" altLang="en-US" dirty="0" err="1"/>
              <a:t>atau</a:t>
            </a:r>
            <a:r>
              <a:rPr lang="en-US" altLang="en-US" dirty="0"/>
              <a:t> </a:t>
            </a:r>
            <a:r>
              <a:rPr lang="en-US" altLang="en-US" dirty="0" err="1"/>
              <a:t>menghilangkan</a:t>
            </a:r>
            <a:r>
              <a:rPr lang="en-US" altLang="en-US" dirty="0"/>
              <a:t> data yang redundant </a:t>
            </a:r>
            <a:r>
              <a:rPr lang="en-US" altLang="en-US" dirty="0" err="1"/>
              <a:t>atau</a:t>
            </a:r>
            <a:r>
              <a:rPr lang="en-US" altLang="en-US" dirty="0"/>
              <a:t> irrelevant.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117695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B6431-3F61-4E9B-8617-2BB944029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886700" cy="1325563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Contoh</a:t>
            </a:r>
            <a:br>
              <a:rPr lang="en-US" dirty="0"/>
            </a:br>
            <a:r>
              <a:rPr lang="en-US" dirty="0" err="1"/>
              <a:t>Kompresi</a:t>
            </a:r>
            <a:br>
              <a:rPr lang="en-US" dirty="0"/>
            </a:br>
            <a:r>
              <a:rPr lang="en-US" dirty="0"/>
              <a:t>Citra </a:t>
            </a:r>
            <a:r>
              <a:rPr lang="en-US" dirty="0" err="1"/>
              <a:t>Berwarna</a:t>
            </a:r>
            <a:endParaRPr lang="en-US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04343E52-B398-4512-93D8-88AD9B5E59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8825" y="799306"/>
            <a:ext cx="5216525" cy="5259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Box 5">
            <a:extLst>
              <a:ext uri="{FF2B5EF4-FFF2-40B4-BE49-F238E27FC236}">
                <a16:creationId xmlns:a16="http://schemas.microsoft.com/office/drawing/2014/main" id="{F6F99B14-CFAA-4BF2-9B45-28D2CD77FA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3700" y="4140994"/>
            <a:ext cx="3140075" cy="191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r>
              <a:rPr lang="en-US" altLang="en-US" sz="2400" dirty="0" err="1"/>
              <a:t>Contoh</a:t>
            </a:r>
            <a:r>
              <a:rPr lang="en-US" altLang="en-US" sz="2400" dirty="0"/>
              <a:t> </a:t>
            </a:r>
            <a:r>
              <a:rPr lang="en-US" altLang="en-US" sz="2400" dirty="0" err="1"/>
              <a:t>kompresi</a:t>
            </a:r>
            <a:r>
              <a:rPr lang="en-US" altLang="en-US" sz="2400" dirty="0"/>
              <a:t> </a:t>
            </a:r>
            <a:r>
              <a:rPr lang="en-US" altLang="en-US" sz="2400" dirty="0" err="1"/>
              <a:t>dengan</a:t>
            </a:r>
            <a:r>
              <a:rPr lang="en-US" altLang="en-US" sz="2400" dirty="0"/>
              <a:t> JPEG 2000: </a:t>
            </a:r>
            <a:r>
              <a:rPr lang="en-US" altLang="en-US" sz="2400" dirty="0" err="1"/>
              <a:t>setiap</a:t>
            </a:r>
            <a:r>
              <a:rPr lang="en-US" altLang="en-US" sz="2400" dirty="0"/>
              <a:t> 230 bit data </a:t>
            </a:r>
            <a:r>
              <a:rPr lang="en-US" altLang="en-US" sz="2400" dirty="0" err="1"/>
              <a:t>dikompres</a:t>
            </a:r>
            <a:r>
              <a:rPr lang="en-US" altLang="en-US" sz="2400" dirty="0"/>
              <a:t> </a:t>
            </a:r>
            <a:r>
              <a:rPr lang="en-US" altLang="en-US" sz="2400" dirty="0" err="1"/>
              <a:t>menjadi</a:t>
            </a:r>
            <a:r>
              <a:rPr lang="en-US" altLang="en-US" sz="2400" dirty="0"/>
              <a:t> </a:t>
            </a:r>
            <a:r>
              <a:rPr lang="en-US" altLang="en-US" sz="2400" dirty="0" err="1"/>
              <a:t>hanya</a:t>
            </a:r>
            <a:r>
              <a:rPr lang="en-US" altLang="en-US" sz="2400" dirty="0"/>
              <a:t> 1 bit data.</a:t>
            </a:r>
          </a:p>
        </p:txBody>
      </p:sp>
    </p:spTree>
    <p:extLst>
      <p:ext uri="{BB962C8B-B14F-4D97-AF65-F5344CB8AC3E}">
        <p14:creationId xmlns:p14="http://schemas.microsoft.com/office/powerpoint/2010/main" val="238254365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CE9DD7-BEE8-4A47-9FDF-3BDBF85B7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208" y="2374400"/>
            <a:ext cx="7886700" cy="1325563"/>
          </a:xfrm>
        </p:spPr>
        <p:txBody>
          <a:bodyPr/>
          <a:lstStyle/>
          <a:p>
            <a:r>
              <a:rPr lang="en-US" dirty="0"/>
              <a:t>The End…</a:t>
            </a:r>
          </a:p>
        </p:txBody>
      </p:sp>
    </p:spTree>
    <p:extLst>
      <p:ext uri="{BB962C8B-B14F-4D97-AF65-F5344CB8AC3E}">
        <p14:creationId xmlns:p14="http://schemas.microsoft.com/office/powerpoint/2010/main" val="42417232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C5D89-0632-4CB3-BA16-329CB15E2C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err="1"/>
              <a:t>Akromatik</a:t>
            </a:r>
            <a:r>
              <a:rPr lang="en-US" altLang="en-US" dirty="0"/>
              <a:t> vs </a:t>
            </a:r>
            <a:r>
              <a:rPr lang="en-US" altLang="en-US" dirty="0" err="1"/>
              <a:t>Kromatik</a:t>
            </a:r>
            <a:r>
              <a:rPr lang="en-US" altLang="en-US" dirty="0"/>
              <a:t>	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FFC3E6-38F5-4941-BDF0-8C2F150395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400" dirty="0" err="1">
                <a:solidFill>
                  <a:srgbClr val="FF0000"/>
                </a:solidFill>
              </a:rPr>
              <a:t>Cahaya</a:t>
            </a:r>
            <a:r>
              <a:rPr lang="en-US" altLang="en-US" sz="2400" dirty="0">
                <a:solidFill>
                  <a:srgbClr val="FF0000"/>
                </a:solidFill>
              </a:rPr>
              <a:t> </a:t>
            </a:r>
            <a:r>
              <a:rPr lang="en-US" altLang="en-US" sz="2400" dirty="0" err="1">
                <a:solidFill>
                  <a:srgbClr val="FF0000"/>
                </a:solidFill>
              </a:rPr>
              <a:t>akromatik</a:t>
            </a:r>
            <a:r>
              <a:rPr lang="en-US" altLang="en-US" sz="2400" dirty="0"/>
              <a:t>: </a:t>
            </a:r>
            <a:r>
              <a:rPr lang="en-US" altLang="en-US" sz="2400" dirty="0" err="1"/>
              <a:t>tidak</a:t>
            </a:r>
            <a:r>
              <a:rPr lang="en-US" altLang="en-US" sz="2400" dirty="0"/>
              <a:t> </a:t>
            </a:r>
            <a:r>
              <a:rPr lang="en-US" altLang="en-US" sz="2400" dirty="0" err="1"/>
              <a:t>berwarna</a:t>
            </a:r>
            <a:r>
              <a:rPr lang="en-US" altLang="en-US" sz="2400" dirty="0"/>
              <a:t>, </a:t>
            </a:r>
            <a:r>
              <a:rPr lang="en-US" altLang="en-US" sz="2400" dirty="0" err="1"/>
              <a:t>hanya</a:t>
            </a:r>
            <a:r>
              <a:rPr lang="en-US" altLang="en-US" sz="2400" dirty="0"/>
              <a:t> </a:t>
            </a:r>
            <a:r>
              <a:rPr lang="en-US" altLang="en-US" sz="2400" dirty="0" err="1"/>
              <a:t>menggunakan</a:t>
            </a:r>
            <a:r>
              <a:rPr lang="en-US" altLang="en-US" sz="2400" dirty="0"/>
              <a:t> </a:t>
            </a:r>
            <a:r>
              <a:rPr lang="en-US" altLang="en-US" sz="2400" dirty="0" err="1"/>
              <a:t>intensitas</a:t>
            </a:r>
            <a:r>
              <a:rPr lang="en-US" altLang="en-US" sz="2400" dirty="0"/>
              <a:t> yang </a:t>
            </a:r>
            <a:r>
              <a:rPr lang="en-US" altLang="en-US" sz="2400" dirty="0" err="1"/>
              <a:t>diukur</a:t>
            </a:r>
            <a:r>
              <a:rPr lang="en-US" altLang="en-US" sz="2400" dirty="0"/>
              <a:t> </a:t>
            </a:r>
            <a:r>
              <a:rPr lang="en-US" altLang="en-US" sz="2400" dirty="0" err="1"/>
              <a:t>dengan</a:t>
            </a:r>
            <a:r>
              <a:rPr lang="en-US" altLang="en-US" sz="2400" dirty="0"/>
              <a:t> </a:t>
            </a:r>
            <a:r>
              <a:rPr lang="en-US" altLang="en-US" sz="2400" dirty="0" err="1"/>
              <a:t>tingkat</a:t>
            </a:r>
            <a:r>
              <a:rPr lang="en-US" altLang="en-US" sz="2400" dirty="0"/>
              <a:t> </a:t>
            </a:r>
            <a:r>
              <a:rPr lang="en-US" altLang="en-US" sz="2400" dirty="0" err="1"/>
              <a:t>keabuan</a:t>
            </a:r>
            <a:r>
              <a:rPr lang="en-US" altLang="en-US" sz="2400" dirty="0"/>
              <a:t>. </a:t>
            </a:r>
            <a:r>
              <a:rPr lang="en-US" altLang="en-US" sz="2400" dirty="0" err="1"/>
              <a:t>Contoh</a:t>
            </a:r>
            <a:r>
              <a:rPr lang="en-US" altLang="en-US" sz="2400" dirty="0"/>
              <a:t>: TV </a:t>
            </a:r>
            <a:r>
              <a:rPr lang="en-US" altLang="en-US" sz="2400" dirty="0" err="1"/>
              <a:t>hitam-putih</a:t>
            </a:r>
            <a:r>
              <a:rPr lang="en-US" altLang="en-US" sz="2400" dirty="0"/>
              <a:t>, </a:t>
            </a:r>
            <a:r>
              <a:rPr lang="en-US" altLang="en-US" sz="2400" dirty="0" err="1"/>
              <a:t>citra</a:t>
            </a:r>
            <a:r>
              <a:rPr lang="en-US" altLang="en-US" sz="2400" dirty="0"/>
              <a:t> </a:t>
            </a:r>
            <a:r>
              <a:rPr lang="en-US" altLang="en-US" sz="2400" dirty="0" err="1"/>
              <a:t>monokrom</a:t>
            </a:r>
            <a:r>
              <a:rPr lang="en-US" altLang="en-US" sz="2400" dirty="0"/>
              <a:t> yang </a:t>
            </a:r>
            <a:r>
              <a:rPr lang="en-US" altLang="en-US" sz="2400" dirty="0" err="1"/>
              <a:t>kita</a:t>
            </a:r>
            <a:r>
              <a:rPr lang="en-US" altLang="en-US" sz="2400" dirty="0"/>
              <a:t> </a:t>
            </a:r>
            <a:r>
              <a:rPr lang="en-US" altLang="en-US" sz="2400" dirty="0" err="1"/>
              <a:t>gunakan</a:t>
            </a:r>
            <a:endParaRPr lang="en-US" altLang="en-US" sz="2400" dirty="0"/>
          </a:p>
          <a:p>
            <a:r>
              <a:rPr lang="en-US" altLang="en-US" sz="2400" dirty="0" err="1">
                <a:solidFill>
                  <a:srgbClr val="FF0000"/>
                </a:solidFill>
              </a:rPr>
              <a:t>Cahaya</a:t>
            </a:r>
            <a:r>
              <a:rPr lang="en-US" altLang="en-US" sz="2400" dirty="0">
                <a:solidFill>
                  <a:srgbClr val="FF0000"/>
                </a:solidFill>
              </a:rPr>
              <a:t> </a:t>
            </a:r>
            <a:r>
              <a:rPr lang="en-US" altLang="en-US" sz="2400" dirty="0" err="1">
                <a:solidFill>
                  <a:srgbClr val="FF0000"/>
                </a:solidFill>
              </a:rPr>
              <a:t>kromatik</a:t>
            </a:r>
            <a:r>
              <a:rPr lang="en-US" altLang="en-US" sz="2400" dirty="0"/>
              <a:t>: </a:t>
            </a:r>
            <a:r>
              <a:rPr lang="en-US" altLang="en-US" sz="2400" dirty="0" err="1"/>
              <a:t>panjang</a:t>
            </a:r>
            <a:r>
              <a:rPr lang="en-US" altLang="en-US" sz="2400" dirty="0"/>
              <a:t> </a:t>
            </a:r>
            <a:r>
              <a:rPr lang="en-US" altLang="en-US" sz="2400" dirty="0" err="1"/>
              <a:t>gelombang</a:t>
            </a:r>
            <a:r>
              <a:rPr lang="en-US" altLang="en-US" sz="2400" dirty="0"/>
              <a:t> 400~700 nm. </a:t>
            </a:r>
            <a:r>
              <a:rPr lang="en-US" altLang="en-US" sz="2400" dirty="0" err="1"/>
              <a:t>Tiga</a:t>
            </a:r>
            <a:r>
              <a:rPr lang="en-US" altLang="en-US" sz="2400" dirty="0"/>
              <a:t> </a:t>
            </a:r>
            <a:r>
              <a:rPr lang="en-US" altLang="en-US" sz="2400" dirty="0" err="1"/>
              <a:t>satuan</a:t>
            </a:r>
            <a:r>
              <a:rPr lang="en-US" altLang="en-US" sz="2400" dirty="0"/>
              <a:t> yang </a:t>
            </a:r>
            <a:r>
              <a:rPr lang="en-US" altLang="en-US" sz="2400" dirty="0" err="1"/>
              <a:t>digunakan</a:t>
            </a:r>
            <a:r>
              <a:rPr lang="en-US" altLang="en-US" sz="2400" dirty="0"/>
              <a:t> </a:t>
            </a:r>
            <a:r>
              <a:rPr lang="en-US" altLang="en-US" sz="2400" dirty="0" err="1"/>
              <a:t>untuk</a:t>
            </a:r>
            <a:r>
              <a:rPr lang="en-US" altLang="en-US" sz="2400" dirty="0"/>
              <a:t> </a:t>
            </a:r>
            <a:r>
              <a:rPr lang="en-US" altLang="en-US" sz="2400" dirty="0" err="1"/>
              <a:t>mendeskripsikan</a:t>
            </a:r>
            <a:r>
              <a:rPr lang="en-US" altLang="en-US" sz="2400" dirty="0"/>
              <a:t> </a:t>
            </a:r>
            <a:r>
              <a:rPr lang="en-US" altLang="en-US" sz="2400" dirty="0" err="1"/>
              <a:t>kualitas</a:t>
            </a:r>
            <a:r>
              <a:rPr lang="en-US" altLang="en-US" sz="2400" dirty="0"/>
              <a:t> </a:t>
            </a:r>
            <a:r>
              <a:rPr lang="en-US" altLang="en-US" sz="2400" dirty="0" err="1"/>
              <a:t>dari</a:t>
            </a:r>
            <a:r>
              <a:rPr lang="en-US" altLang="en-US" sz="2400" dirty="0"/>
              <a:t> </a:t>
            </a:r>
            <a:r>
              <a:rPr lang="en-US" altLang="en-US" sz="2400" dirty="0" err="1"/>
              <a:t>sumber</a:t>
            </a:r>
            <a:r>
              <a:rPr lang="en-US" altLang="en-US" sz="2400" dirty="0"/>
              <a:t> </a:t>
            </a:r>
            <a:r>
              <a:rPr lang="en-US" altLang="en-US" sz="2400" dirty="0" err="1"/>
              <a:t>cahaya</a:t>
            </a:r>
            <a:r>
              <a:rPr lang="en-US" altLang="en-US" sz="2400" dirty="0"/>
              <a:t> </a:t>
            </a:r>
            <a:r>
              <a:rPr lang="en-US" altLang="en-US" sz="2400" dirty="0" err="1"/>
              <a:t>akromatik</a:t>
            </a:r>
            <a:r>
              <a:rPr lang="en-US" altLang="en-US" sz="2400" dirty="0"/>
              <a:t>:</a:t>
            </a:r>
          </a:p>
          <a:p>
            <a:pPr lvl="1"/>
            <a:r>
              <a:rPr lang="en-US" altLang="en-US" sz="2000" dirty="0">
                <a:solidFill>
                  <a:srgbClr val="FF0000"/>
                </a:solidFill>
              </a:rPr>
              <a:t>Radiance</a:t>
            </a:r>
          </a:p>
          <a:p>
            <a:pPr lvl="1"/>
            <a:r>
              <a:rPr lang="en-US" altLang="en-US" sz="2000" dirty="0">
                <a:solidFill>
                  <a:srgbClr val="FF0000"/>
                </a:solidFill>
              </a:rPr>
              <a:t>Luminance</a:t>
            </a:r>
          </a:p>
          <a:p>
            <a:pPr lvl="1"/>
            <a:r>
              <a:rPr lang="en-US" altLang="en-US" sz="2000" dirty="0">
                <a:solidFill>
                  <a:srgbClr val="FF0000"/>
                </a:solidFill>
              </a:rPr>
              <a:t>Brightness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98958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3CEE5-DFFE-4C45-B0F6-858BADAD2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err="1"/>
              <a:t>Cahaya</a:t>
            </a:r>
            <a:r>
              <a:rPr lang="en-US" altLang="en-US" dirty="0"/>
              <a:t> </a:t>
            </a:r>
            <a:r>
              <a:rPr lang="en-US" altLang="en-US" dirty="0" err="1"/>
              <a:t>Kromatik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DB0326-83E7-4201-A161-6827E641B8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400" dirty="0" err="1">
                <a:solidFill>
                  <a:srgbClr val="FF0000"/>
                </a:solidFill>
              </a:rPr>
              <a:t>Radiansi</a:t>
            </a:r>
            <a:r>
              <a:rPr lang="en-US" altLang="en-US" sz="2400" dirty="0"/>
              <a:t>: </a:t>
            </a:r>
          </a:p>
          <a:p>
            <a:pPr lvl="1"/>
            <a:r>
              <a:rPr lang="en-US" altLang="en-US" sz="2000" dirty="0" err="1"/>
              <a:t>jumlah</a:t>
            </a:r>
            <a:r>
              <a:rPr lang="en-US" altLang="en-US" sz="2000" dirty="0"/>
              <a:t> </a:t>
            </a:r>
            <a:r>
              <a:rPr lang="en-US" altLang="en-US" sz="2000" dirty="0" err="1"/>
              <a:t>energi</a:t>
            </a:r>
            <a:r>
              <a:rPr lang="en-US" altLang="en-US" sz="2000" dirty="0"/>
              <a:t> yang </a:t>
            </a:r>
            <a:r>
              <a:rPr lang="en-US" altLang="en-US" sz="2000" dirty="0" err="1"/>
              <a:t>memancar</a:t>
            </a:r>
            <a:r>
              <a:rPr lang="en-US" altLang="en-US" sz="2000" dirty="0"/>
              <a:t> </a:t>
            </a:r>
            <a:r>
              <a:rPr lang="en-US" altLang="en-US" sz="2000" dirty="0" err="1"/>
              <a:t>dari</a:t>
            </a:r>
            <a:r>
              <a:rPr lang="en-US" altLang="en-US" sz="2000" dirty="0"/>
              <a:t> </a:t>
            </a:r>
            <a:r>
              <a:rPr lang="en-US" altLang="en-US" sz="2000" dirty="0" err="1"/>
              <a:t>sumber</a:t>
            </a:r>
            <a:r>
              <a:rPr lang="en-US" altLang="en-US" sz="2000" dirty="0"/>
              <a:t> </a:t>
            </a:r>
            <a:r>
              <a:rPr lang="en-US" altLang="en-US" sz="2000" dirty="0" err="1"/>
              <a:t>cahaya</a:t>
            </a:r>
            <a:r>
              <a:rPr lang="en-US" altLang="en-US" sz="2000" dirty="0"/>
              <a:t> (</a:t>
            </a:r>
            <a:r>
              <a:rPr lang="en-US" altLang="en-US" sz="2000" dirty="0" err="1"/>
              <a:t>dalam</a:t>
            </a:r>
            <a:r>
              <a:rPr lang="en-US" altLang="en-US" sz="2000" dirty="0"/>
              <a:t> </a:t>
            </a:r>
            <a:r>
              <a:rPr lang="en-US" altLang="en-US" sz="2000" dirty="0" err="1"/>
              <a:t>satuan</a:t>
            </a:r>
            <a:r>
              <a:rPr lang="en-US" altLang="en-US" sz="2000" dirty="0"/>
              <a:t> watt)</a:t>
            </a:r>
          </a:p>
          <a:p>
            <a:r>
              <a:rPr lang="en-US" altLang="en-US" sz="2400" dirty="0" err="1">
                <a:solidFill>
                  <a:srgbClr val="FF0000"/>
                </a:solidFill>
              </a:rPr>
              <a:t>Luminasi</a:t>
            </a:r>
            <a:r>
              <a:rPr lang="en-US" altLang="en-US" sz="2400" dirty="0"/>
              <a:t>:</a:t>
            </a:r>
          </a:p>
          <a:p>
            <a:pPr lvl="1"/>
            <a:r>
              <a:rPr lang="en-US" altLang="en-US" sz="2000" dirty="0"/>
              <a:t> </a:t>
            </a:r>
            <a:r>
              <a:rPr lang="en-US" altLang="en-US" sz="2000" dirty="0" err="1"/>
              <a:t>jumlah</a:t>
            </a:r>
            <a:r>
              <a:rPr lang="en-US" altLang="en-US" sz="2000" dirty="0"/>
              <a:t> </a:t>
            </a:r>
            <a:r>
              <a:rPr lang="en-US" altLang="en-US" sz="2000" dirty="0" err="1"/>
              <a:t>energi</a:t>
            </a:r>
            <a:r>
              <a:rPr lang="en-US" altLang="en-US" sz="2000" dirty="0"/>
              <a:t> yang </a:t>
            </a:r>
            <a:r>
              <a:rPr lang="en-US" altLang="en-US" sz="2000" dirty="0" err="1"/>
              <a:t>diterima</a:t>
            </a:r>
            <a:r>
              <a:rPr lang="en-US" altLang="en-US" sz="2000" dirty="0"/>
              <a:t> </a:t>
            </a:r>
            <a:r>
              <a:rPr lang="en-US" altLang="en-US" sz="2000" dirty="0" err="1"/>
              <a:t>oleh</a:t>
            </a:r>
            <a:r>
              <a:rPr lang="en-US" altLang="en-US" sz="2000" dirty="0"/>
              <a:t> observer </a:t>
            </a:r>
            <a:r>
              <a:rPr lang="en-US" altLang="en-US" sz="2000" dirty="0" err="1"/>
              <a:t>dari</a:t>
            </a:r>
            <a:r>
              <a:rPr lang="en-US" altLang="en-US" sz="2000" dirty="0"/>
              <a:t> </a:t>
            </a:r>
            <a:r>
              <a:rPr lang="en-US" altLang="en-US" sz="2000" dirty="0" err="1"/>
              <a:t>sumber</a:t>
            </a:r>
            <a:r>
              <a:rPr lang="en-US" altLang="en-US" sz="2000" dirty="0"/>
              <a:t> </a:t>
            </a:r>
            <a:r>
              <a:rPr lang="en-US" altLang="en-US" sz="2000" dirty="0" err="1"/>
              <a:t>cahaya</a:t>
            </a:r>
            <a:r>
              <a:rPr lang="en-US" altLang="en-US" sz="2000" dirty="0"/>
              <a:t> (</a:t>
            </a:r>
            <a:r>
              <a:rPr lang="en-US" altLang="en-US" sz="2000" dirty="0" err="1"/>
              <a:t>dalam</a:t>
            </a:r>
            <a:r>
              <a:rPr lang="en-US" altLang="en-US" sz="2000" dirty="0"/>
              <a:t> </a:t>
            </a:r>
            <a:r>
              <a:rPr lang="en-US" altLang="en-US" sz="2000" dirty="0" err="1"/>
              <a:t>satuan</a:t>
            </a:r>
            <a:r>
              <a:rPr lang="en-US" altLang="en-US" sz="2000" dirty="0"/>
              <a:t> lumens, </a:t>
            </a:r>
            <a:r>
              <a:rPr lang="en-US" altLang="en-US" sz="2000" dirty="0" err="1"/>
              <a:t>lm</a:t>
            </a:r>
            <a:r>
              <a:rPr lang="en-US" altLang="en-US" sz="2000" dirty="0"/>
              <a:t>). </a:t>
            </a:r>
            <a:r>
              <a:rPr lang="en-US" altLang="en-US" sz="2000" dirty="0" err="1"/>
              <a:t>contoh</a:t>
            </a:r>
            <a:r>
              <a:rPr lang="en-US" altLang="en-US" sz="2000" dirty="0"/>
              <a:t>: </a:t>
            </a:r>
            <a:r>
              <a:rPr lang="en-US" altLang="en-US" sz="2000" dirty="0" err="1"/>
              <a:t>sinar</a:t>
            </a:r>
            <a:r>
              <a:rPr lang="en-US" altLang="en-US" sz="2000" dirty="0"/>
              <a:t> </a:t>
            </a:r>
            <a:r>
              <a:rPr lang="en-US" altLang="en-US" sz="2000" dirty="0" err="1"/>
              <a:t>inframerah</a:t>
            </a:r>
            <a:r>
              <a:rPr lang="en-US" altLang="en-US" sz="2000" dirty="0"/>
              <a:t> </a:t>
            </a:r>
            <a:r>
              <a:rPr lang="en-US" altLang="en-US" sz="2000" dirty="0" err="1"/>
              <a:t>memiliki</a:t>
            </a:r>
            <a:r>
              <a:rPr lang="en-US" altLang="en-US" sz="2000" dirty="0"/>
              <a:t> </a:t>
            </a:r>
            <a:r>
              <a:rPr lang="en-US" altLang="en-US" sz="2000" dirty="0" err="1"/>
              <a:t>radiansi</a:t>
            </a:r>
            <a:r>
              <a:rPr lang="en-US" altLang="en-US" sz="2000" dirty="0"/>
              <a:t> yang </a:t>
            </a:r>
            <a:r>
              <a:rPr lang="en-US" altLang="en-US" sz="2000" dirty="0" err="1"/>
              <a:t>besar</a:t>
            </a:r>
            <a:r>
              <a:rPr lang="en-US" altLang="en-US" sz="2000" dirty="0"/>
              <a:t> </a:t>
            </a:r>
            <a:r>
              <a:rPr lang="en-US" altLang="en-US" sz="2000" dirty="0" err="1"/>
              <a:t>tapi</a:t>
            </a:r>
            <a:r>
              <a:rPr lang="en-US" altLang="en-US" sz="2000" dirty="0"/>
              <a:t> </a:t>
            </a:r>
            <a:r>
              <a:rPr lang="en-US" altLang="en-US" sz="2000" dirty="0" err="1"/>
              <a:t>nyaris</a:t>
            </a:r>
            <a:r>
              <a:rPr lang="en-US" altLang="en-US" sz="2000" dirty="0"/>
              <a:t> </a:t>
            </a:r>
            <a:r>
              <a:rPr lang="en-US" altLang="en-US" sz="2000" dirty="0" err="1"/>
              <a:t>tidak</a:t>
            </a:r>
            <a:r>
              <a:rPr lang="en-US" altLang="en-US" sz="2000" dirty="0"/>
              <a:t> </a:t>
            </a:r>
            <a:r>
              <a:rPr lang="en-US" altLang="en-US" sz="2000" dirty="0" err="1"/>
              <a:t>dapat</a:t>
            </a:r>
            <a:r>
              <a:rPr lang="en-US" altLang="en-US" sz="2000" dirty="0"/>
              <a:t> </a:t>
            </a:r>
            <a:r>
              <a:rPr lang="en-US" altLang="en-US" sz="2000" dirty="0" err="1"/>
              <a:t>dilihat</a:t>
            </a:r>
            <a:r>
              <a:rPr lang="en-US" altLang="en-US" sz="2000" dirty="0"/>
              <a:t> </a:t>
            </a:r>
            <a:r>
              <a:rPr lang="en-US" altLang="en-US" sz="2000" dirty="0" err="1"/>
              <a:t>oleh</a:t>
            </a:r>
            <a:r>
              <a:rPr lang="en-US" altLang="en-US" sz="2000" dirty="0"/>
              <a:t> observer</a:t>
            </a:r>
          </a:p>
          <a:p>
            <a:r>
              <a:rPr lang="en-US" altLang="en-US" sz="2400" dirty="0">
                <a:solidFill>
                  <a:srgbClr val="FF0000"/>
                </a:solidFill>
              </a:rPr>
              <a:t>Brightness</a:t>
            </a:r>
            <a:r>
              <a:rPr lang="en-US" altLang="en-US" sz="2400" dirty="0"/>
              <a:t>:</a:t>
            </a:r>
          </a:p>
          <a:p>
            <a:pPr lvl="1"/>
            <a:r>
              <a:rPr lang="en-US" altLang="en-US" sz="2000" dirty="0" err="1"/>
              <a:t>Deskriptor</a:t>
            </a:r>
            <a:r>
              <a:rPr lang="en-US" altLang="en-US" sz="2000" dirty="0"/>
              <a:t> yang </a:t>
            </a:r>
            <a:r>
              <a:rPr lang="en-US" altLang="en-US" sz="2000" dirty="0" err="1"/>
              <a:t>subjektif</a:t>
            </a:r>
            <a:r>
              <a:rPr lang="en-US" altLang="en-US" sz="2000" dirty="0"/>
              <a:t>, </a:t>
            </a:r>
            <a:r>
              <a:rPr lang="en-US" altLang="en-US" sz="2000" dirty="0" err="1"/>
              <a:t>mirip</a:t>
            </a:r>
            <a:r>
              <a:rPr lang="en-US" altLang="en-US" sz="2000" dirty="0"/>
              <a:t> </a:t>
            </a:r>
            <a:r>
              <a:rPr lang="en-US" altLang="en-US" sz="2000" dirty="0" err="1"/>
              <a:t>dengan</a:t>
            </a:r>
            <a:r>
              <a:rPr lang="en-US" altLang="en-US" sz="2000" dirty="0"/>
              <a:t> </a:t>
            </a:r>
            <a:r>
              <a:rPr lang="en-US" altLang="en-US" sz="2000" dirty="0" err="1"/>
              <a:t>pengertian</a:t>
            </a:r>
            <a:r>
              <a:rPr lang="en-US" altLang="en-US" sz="2000" dirty="0"/>
              <a:t> </a:t>
            </a:r>
            <a:r>
              <a:rPr lang="en-US" altLang="en-US" sz="2000" dirty="0" err="1"/>
              <a:t>intensitas</a:t>
            </a:r>
            <a:r>
              <a:rPr lang="en-US" altLang="en-US" sz="2000" dirty="0"/>
              <a:t> </a:t>
            </a:r>
            <a:r>
              <a:rPr lang="en-US" altLang="en-US" sz="2000" dirty="0" err="1"/>
              <a:t>pada</a:t>
            </a:r>
            <a:r>
              <a:rPr lang="en-US" altLang="en-US" sz="2000" dirty="0"/>
              <a:t> </a:t>
            </a:r>
            <a:r>
              <a:rPr lang="en-US" altLang="en-US" sz="2000" dirty="0" err="1"/>
              <a:t>akromatik</a:t>
            </a:r>
            <a:r>
              <a:rPr lang="en-US" altLang="en-US" sz="2000" dirty="0"/>
              <a:t>, </a:t>
            </a:r>
            <a:r>
              <a:rPr lang="en-US" altLang="en-US" sz="2000" dirty="0" err="1"/>
              <a:t>adalah</a:t>
            </a:r>
            <a:r>
              <a:rPr lang="en-US" altLang="en-US" sz="2000" dirty="0"/>
              <a:t> </a:t>
            </a:r>
            <a:r>
              <a:rPr lang="en-US" altLang="en-US" sz="2000" dirty="0" err="1"/>
              <a:t>satu</a:t>
            </a:r>
            <a:r>
              <a:rPr lang="en-US" altLang="en-US" sz="2000" dirty="0"/>
              <a:t> </a:t>
            </a:r>
            <a:r>
              <a:rPr lang="en-US" altLang="en-US" sz="2000" dirty="0" err="1"/>
              <a:t>faktor</a:t>
            </a:r>
            <a:r>
              <a:rPr lang="en-US" altLang="en-US" sz="2000" dirty="0"/>
              <a:t> </a:t>
            </a:r>
            <a:r>
              <a:rPr lang="en-US" altLang="en-US" sz="2000" dirty="0" err="1"/>
              <a:t>penentu</a:t>
            </a:r>
            <a:r>
              <a:rPr lang="en-US" altLang="en-US" sz="2000" dirty="0"/>
              <a:t> </a:t>
            </a:r>
            <a:r>
              <a:rPr lang="en-US" altLang="en-US" sz="2000" dirty="0" err="1"/>
              <a:t>dalam</a:t>
            </a:r>
            <a:r>
              <a:rPr lang="en-US" altLang="en-US" sz="2000" dirty="0"/>
              <a:t> </a:t>
            </a:r>
            <a:r>
              <a:rPr lang="en-US" altLang="en-US" sz="2000" dirty="0" err="1"/>
              <a:t>menggambarkan</a:t>
            </a:r>
            <a:r>
              <a:rPr lang="en-US" altLang="en-US" sz="2000" dirty="0"/>
              <a:t> </a:t>
            </a:r>
            <a:r>
              <a:rPr lang="en-US" altLang="en-US" sz="2000" dirty="0" err="1"/>
              <a:t>sensasi</a:t>
            </a:r>
            <a:r>
              <a:rPr lang="en-US" altLang="en-US" sz="2000" dirty="0"/>
              <a:t> </a:t>
            </a:r>
            <a:r>
              <a:rPr lang="en-US" altLang="en-US" sz="2000" dirty="0" err="1"/>
              <a:t>warna</a:t>
            </a:r>
            <a:endParaRPr lang="en-US" altLang="en-US" sz="2000" dirty="0"/>
          </a:p>
          <a:p>
            <a:endParaRPr lang="en-US" alt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36621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3DE84-068C-46EE-8357-0C2A8F937F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err="1"/>
              <a:t>Gelombang</a:t>
            </a:r>
            <a:r>
              <a:rPr lang="en-US" altLang="en-US" dirty="0"/>
              <a:t> </a:t>
            </a:r>
            <a:r>
              <a:rPr lang="en-US" altLang="en-US" dirty="0" err="1"/>
              <a:t>Warna</a:t>
            </a:r>
            <a:endParaRPr lang="en-US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2F07A27F-4D16-4988-9F0C-B2438F7B1E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801" y="2015342"/>
            <a:ext cx="8110549" cy="2827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003569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</TotalTime>
  <Words>1662</Words>
  <Application>Microsoft Office PowerPoint</Application>
  <PresentationFormat>On-screen Show (4:3)</PresentationFormat>
  <Paragraphs>255</Paragraphs>
  <Slides>64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70" baseType="lpstr">
      <vt:lpstr>Arial</vt:lpstr>
      <vt:lpstr>Calibri</vt:lpstr>
      <vt:lpstr>Calibri Light</vt:lpstr>
      <vt:lpstr>Tahoma</vt:lpstr>
      <vt:lpstr>Wingdings</vt:lpstr>
      <vt:lpstr>Office Theme</vt:lpstr>
      <vt:lpstr>Materi Pertemuan 5 Pengolahan Citra</vt:lpstr>
      <vt:lpstr>Pengolahan Citra Berwarna </vt:lpstr>
      <vt:lpstr>Contoh Pengolahan Citra Berwarna</vt:lpstr>
      <vt:lpstr>Pembahasan</vt:lpstr>
      <vt:lpstr>Pembahasan</vt:lpstr>
      <vt:lpstr>Spektrum warna</vt:lpstr>
      <vt:lpstr>Akromatik vs Kromatik </vt:lpstr>
      <vt:lpstr>Cahaya Kromatik</vt:lpstr>
      <vt:lpstr>Gelombang Warna</vt:lpstr>
      <vt:lpstr>Warna primer vs warna sekunder (pada cahaya)</vt:lpstr>
      <vt:lpstr>Komposisi Warna Dari Graph (Histogram)</vt:lpstr>
      <vt:lpstr>Warna primer vs warna sekunder pada pigmen </vt:lpstr>
      <vt:lpstr>Komposisi Warna</vt:lpstr>
      <vt:lpstr>Brightness, hue, saturation</vt:lpstr>
      <vt:lpstr>Pembahasan 2</vt:lpstr>
      <vt:lpstr>Model Warna</vt:lpstr>
      <vt:lpstr>Model RGB- unit cube</vt:lpstr>
      <vt:lpstr>Model RGB: kubus warna</vt:lpstr>
      <vt:lpstr>Model RGB</vt:lpstr>
      <vt:lpstr>Safe RGB Colors</vt:lpstr>
      <vt:lpstr>Safe RGB Colors</vt:lpstr>
      <vt:lpstr>216 safe colors</vt:lpstr>
      <vt:lpstr>Model CMY</vt:lpstr>
      <vt:lpstr>Model HSI</vt:lpstr>
      <vt:lpstr>Model HSI (Lanjutan)</vt:lpstr>
      <vt:lpstr>Model HSI (Lanjutan)</vt:lpstr>
      <vt:lpstr>Color Model HSI</vt:lpstr>
      <vt:lpstr>Pembahasan 3</vt:lpstr>
      <vt:lpstr>Pengolahan citra pseudocolor</vt:lpstr>
      <vt:lpstr>Intensity slicing</vt:lpstr>
      <vt:lpstr>Contoh Intensity slicing</vt:lpstr>
      <vt:lpstr>Gray level to color transformations</vt:lpstr>
      <vt:lpstr>Gray level to color transformations (Lanjutan)</vt:lpstr>
      <vt:lpstr>Pembahasan 4</vt:lpstr>
      <vt:lpstr>Dua pendekatan pengolahan</vt:lpstr>
      <vt:lpstr>Contoh</vt:lpstr>
      <vt:lpstr>Pembahasan 5 </vt:lpstr>
      <vt:lpstr>Transformasi Warna</vt:lpstr>
      <vt:lpstr>Dapat dilakukan dengan cara:</vt:lpstr>
      <vt:lpstr>Formulasi - contoh</vt:lpstr>
      <vt:lpstr>Komplemen warna - contoh</vt:lpstr>
      <vt:lpstr>Komplemen warna - contoh</vt:lpstr>
      <vt:lpstr>Pemotongan Warna</vt:lpstr>
      <vt:lpstr>Koreksi Warna – contoh</vt:lpstr>
      <vt:lpstr>Koreksi Warna contoh</vt:lpstr>
      <vt:lpstr>Pemrosesan histogram</vt:lpstr>
      <vt:lpstr>Pembahasan 6</vt:lpstr>
      <vt:lpstr>Smoothing &amp; sharpening </vt:lpstr>
      <vt:lpstr>Contoh smoothing 5x5</vt:lpstr>
      <vt:lpstr>Laplacian Sharpening</vt:lpstr>
      <vt:lpstr>Pembahasan 7</vt:lpstr>
      <vt:lpstr>Segmentasi Warna </vt:lpstr>
      <vt:lpstr>Contoh Segmentasi Warna</vt:lpstr>
      <vt:lpstr>Contoh Segmentasi Warna (Lanjutan)</vt:lpstr>
      <vt:lpstr>Deteksi sisi pada citra warna</vt:lpstr>
      <vt:lpstr>Contoh: Deteksi sisi  pada citra warna</vt:lpstr>
      <vt:lpstr>Pembahasan 8</vt:lpstr>
      <vt:lpstr>Noise pada citra berwarna</vt:lpstr>
      <vt:lpstr>RGB diberi Gaussian Noise</vt:lpstr>
      <vt:lpstr>Layer G terkena noise salt n pepper  noise menyebar ke semua HSI</vt:lpstr>
      <vt:lpstr>:Pembahasan 9</vt:lpstr>
      <vt:lpstr>Kompresi citra berwarna</vt:lpstr>
      <vt:lpstr>Contoh Kompresi Citra Berwarna</vt:lpstr>
      <vt:lpstr>The End…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Materi Pertemuan 5 Pengolahan Citra</dc:title>
  <dc:creator>Toni Arifin</dc:creator>
  <cp:lastModifiedBy>Toni Arifin</cp:lastModifiedBy>
  <cp:revision>11</cp:revision>
  <dcterms:created xsi:type="dcterms:W3CDTF">2017-10-23T04:07:17Z</dcterms:created>
  <dcterms:modified xsi:type="dcterms:W3CDTF">2017-10-24T03:58:59Z</dcterms:modified>
</cp:coreProperties>
</file>